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4"/>
  </p:notesMasterIdLst>
  <p:sldIdLst>
    <p:sldId id="290" r:id="rId2"/>
    <p:sldId id="291" r:id="rId3"/>
    <p:sldId id="272" r:id="rId4"/>
    <p:sldId id="277" r:id="rId5"/>
    <p:sldId id="257" r:id="rId6"/>
    <p:sldId id="286" r:id="rId7"/>
    <p:sldId id="287" r:id="rId8"/>
    <p:sldId id="274" r:id="rId9"/>
    <p:sldId id="275" r:id="rId10"/>
    <p:sldId id="259" r:id="rId11"/>
    <p:sldId id="295" r:id="rId12"/>
    <p:sldId id="260" r:id="rId13"/>
    <p:sldId id="261" r:id="rId14"/>
    <p:sldId id="276" r:id="rId15"/>
    <p:sldId id="292" r:id="rId16"/>
    <p:sldId id="270" r:id="rId17"/>
    <p:sldId id="293" r:id="rId18"/>
    <p:sldId id="294" r:id="rId19"/>
    <p:sldId id="296" r:id="rId20"/>
    <p:sldId id="264" r:id="rId21"/>
    <p:sldId id="297" r:id="rId22"/>
    <p:sldId id="289"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DA8912-C573-4B96-83E6-A8B83E090224}" type="datetimeFigureOut">
              <a:rPr lang="tr-TR" smtClean="0"/>
              <a:pPr/>
              <a:t>14.11.2019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7C61D-5C88-44D9-9ECF-BD5DE8923DCB}" type="slidenum">
              <a:rPr lang="tr-TR" smtClean="0"/>
              <a:pPr/>
              <a:t>‹#›</a:t>
            </a:fld>
            <a:endParaRPr lang="tr-TR"/>
          </a:p>
        </p:txBody>
      </p:sp>
    </p:spTree>
    <p:extLst>
      <p:ext uri="{BB962C8B-B14F-4D97-AF65-F5344CB8AC3E}">
        <p14:creationId xmlns:p14="http://schemas.microsoft.com/office/powerpoint/2010/main" val="2153173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95D4A2C-4A81-4A37-B30C-46DC0BE90BAD}" type="datetimeFigureOut">
              <a:rPr lang="tr-TR" smtClean="0"/>
              <a:pPr/>
              <a:t>14.11.2019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1B8C6D2-A83B-4438-85BC-43435E5EB59F}"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1B8C6D2-A83B-4438-85BC-43435E5EB59F}"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7" name="Slide Number Placeholder 6"/>
          <p:cNvSpPr>
            <a:spLocks noGrp="1"/>
          </p:cNvSpPr>
          <p:nvPr>
            <p:ph type="sldNum" sz="quarter" idx="12"/>
          </p:nvPr>
        </p:nvSpPr>
        <p:spPr/>
        <p:txBody>
          <a:bodyPr/>
          <a:lstStyle/>
          <a:p>
            <a:fld id="{F1B8C6D2-A83B-4438-85BC-43435E5EB59F}"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5D4A2C-4A81-4A37-B30C-46DC0BE90BAD}" type="datetimeFigureOut">
              <a:rPr lang="tr-TR" smtClean="0"/>
              <a:pPr/>
              <a:t>14.11.2019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1B8C6D2-A83B-4438-85BC-43435E5EB59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95D4A2C-4A81-4A37-B30C-46DC0BE90BAD}" type="datetimeFigureOut">
              <a:rPr lang="tr-TR" smtClean="0"/>
              <a:pPr/>
              <a:t>14.11.2019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1B8C6D2-A83B-4438-85BC-43435E5EB59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iir.gen.tr/siir/o/orhan_veli_kanik/index.html"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5616" y="3284984"/>
            <a:ext cx="7488832" cy="792088"/>
          </a:xfrm>
        </p:spPr>
        <p:txBody>
          <a:bodyPr>
            <a:normAutofit/>
          </a:bodyPr>
          <a:lstStyle/>
          <a:p>
            <a:r>
              <a:rPr lang="tr-TR" sz="4400" b="1" dirty="0">
                <a:solidFill>
                  <a:srgbClr val="FF0000"/>
                </a:solidFill>
              </a:rPr>
              <a:t>BİRLİKTE YAŞAMA </a:t>
            </a:r>
            <a:r>
              <a:rPr lang="tr-TR" sz="4400" b="1" dirty="0" smtClean="0">
                <a:solidFill>
                  <a:srgbClr val="FF0000"/>
                </a:solidFill>
              </a:rPr>
              <a:t>AHLAKI</a:t>
            </a:r>
            <a:endParaRPr lang="tr-TR" sz="4400" b="1" dirty="0">
              <a:solidFill>
                <a:srgbClr val="FF0000"/>
              </a:solidFill>
            </a:endParaRPr>
          </a:p>
        </p:txBody>
      </p:sp>
      <p:sp>
        <p:nvSpPr>
          <p:cNvPr id="3" name="Alt Başlık 2"/>
          <p:cNvSpPr>
            <a:spLocks noGrp="1"/>
          </p:cNvSpPr>
          <p:nvPr>
            <p:ph type="subTitle" idx="1"/>
          </p:nvPr>
        </p:nvSpPr>
        <p:spPr/>
        <p:txBody>
          <a:bodyPr>
            <a:normAutofit/>
          </a:bodyPr>
          <a:lstStyle/>
          <a:p>
            <a:r>
              <a:rPr lang="tr-TR" b="1" dirty="0" smtClean="0">
                <a:solidFill>
                  <a:schemeClr val="tx1"/>
                </a:solidFill>
              </a:rPr>
              <a:t>DÜZENLEYEN: ENİSE ERKOÇ</a:t>
            </a:r>
          </a:p>
          <a:p>
            <a:r>
              <a:rPr lang="tr-TR" b="1" dirty="0" smtClean="0">
                <a:solidFill>
                  <a:schemeClr val="tx1"/>
                </a:solidFill>
              </a:rPr>
              <a:t>İL MÜFTÜ YARDIMCISI</a:t>
            </a:r>
            <a:endParaRPr lang="tr-TR" b="1"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869585"/>
            <a:ext cx="1188000" cy="1188579"/>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76672"/>
            <a:ext cx="1364576" cy="13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2771800" y="1421944"/>
            <a:ext cx="3672408" cy="461665"/>
          </a:xfrm>
          <a:prstGeom prst="rect">
            <a:avLst/>
          </a:prstGeom>
        </p:spPr>
        <p:txBody>
          <a:bodyPr wrap="square">
            <a:spAutoFit/>
          </a:bodyPr>
          <a:lstStyle/>
          <a:p>
            <a:r>
              <a:rPr lang="tr-TR" sz="2400" b="1" dirty="0"/>
              <a:t>ISPARTA İL MÜFTÜLÜĞÜ</a:t>
            </a:r>
          </a:p>
        </p:txBody>
      </p:sp>
    </p:spTree>
    <p:extLst>
      <p:ext uri="{BB962C8B-B14F-4D97-AF65-F5344CB8AC3E}">
        <p14:creationId xmlns:p14="http://schemas.microsoft.com/office/powerpoint/2010/main" val="2952372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3" y="1124745"/>
            <a:ext cx="3116882" cy="496855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buNone/>
            </a:pPr>
            <a:endParaRPr lang="tr-TR" sz="1900" dirty="0" smtClean="0"/>
          </a:p>
          <a:p>
            <a:pPr>
              <a:buNone/>
            </a:pPr>
            <a:r>
              <a:rPr lang="tr-TR" sz="1900" dirty="0" smtClean="0"/>
              <a:t>«</a:t>
            </a:r>
            <a:r>
              <a:rPr lang="tr-TR" sz="1900" dirty="0"/>
              <a:t>S</a:t>
            </a:r>
            <a:r>
              <a:rPr lang="tr-TR" sz="1900" dirty="0" smtClean="0"/>
              <a:t>izi bu cehennem ateşine sürükleyen nedir? </a:t>
            </a:r>
          </a:p>
          <a:p>
            <a:pPr>
              <a:buNone/>
            </a:pPr>
            <a:r>
              <a:rPr lang="tr-TR" sz="1900" dirty="0"/>
              <a:t>-</a:t>
            </a:r>
            <a:r>
              <a:rPr lang="tr-TR" sz="1900" b="1" u="sng" dirty="0" smtClean="0">
                <a:solidFill>
                  <a:srgbClr val="00B050"/>
                </a:solidFill>
              </a:rPr>
              <a:t>Biz namaz kılanlardan değildik, </a:t>
            </a:r>
          </a:p>
          <a:p>
            <a:pPr>
              <a:buNone/>
            </a:pPr>
            <a:r>
              <a:rPr lang="tr-TR" sz="1900" b="1" u="sng" dirty="0">
                <a:solidFill>
                  <a:srgbClr val="00B050"/>
                </a:solidFill>
              </a:rPr>
              <a:t>-</a:t>
            </a:r>
            <a:r>
              <a:rPr lang="tr-TR" sz="1900" b="1" u="sng" dirty="0" smtClean="0">
                <a:solidFill>
                  <a:srgbClr val="00B050"/>
                </a:solidFill>
              </a:rPr>
              <a:t>yoksulları doyurmuyorduk, </a:t>
            </a:r>
          </a:p>
          <a:p>
            <a:pPr>
              <a:buNone/>
            </a:pPr>
            <a:r>
              <a:rPr lang="tr-TR" sz="1900" b="1" u="sng" dirty="0" smtClean="0">
                <a:solidFill>
                  <a:srgbClr val="00B050"/>
                </a:solidFill>
              </a:rPr>
              <a:t>-batıla dalanlarla birlikte batıla dalardık…</a:t>
            </a:r>
            <a:r>
              <a:rPr lang="tr-TR" sz="1900" dirty="0" smtClean="0"/>
              <a:t>» (</a:t>
            </a:r>
            <a:r>
              <a:rPr lang="tr-TR" sz="1900" dirty="0" err="1" smtClean="0"/>
              <a:t>M</a:t>
            </a:r>
            <a:r>
              <a:rPr lang="tr-TR" sz="1900" dirty="0" err="1"/>
              <a:t>ü</a:t>
            </a:r>
            <a:r>
              <a:rPr lang="tr-TR" sz="1900" dirty="0" err="1" smtClean="0"/>
              <a:t>dessir</a:t>
            </a:r>
            <a:r>
              <a:rPr lang="tr-TR" sz="1900" dirty="0" smtClean="0"/>
              <a:t>, 43-46.)</a:t>
            </a:r>
          </a:p>
          <a:p>
            <a:pPr algn="ctr">
              <a:buNone/>
            </a:pPr>
            <a:endParaRPr lang="tr-TR" sz="1900" dirty="0" smtClean="0"/>
          </a:p>
          <a:p>
            <a:pPr algn="ctr">
              <a:buNone/>
            </a:pPr>
            <a:r>
              <a:rPr lang="tr-TR" sz="1900" dirty="0" smtClean="0"/>
              <a:t>«Kul mümin kardeşinin yardımında olduğu sürece, Allah da onun yardımındadır.» </a:t>
            </a:r>
          </a:p>
          <a:p>
            <a:pPr algn="ctr">
              <a:buNone/>
            </a:pPr>
            <a:r>
              <a:rPr lang="tr-TR" sz="1900" dirty="0" smtClean="0"/>
              <a:t>(</a:t>
            </a:r>
            <a:r>
              <a:rPr lang="tr-TR" sz="1900" dirty="0" err="1" smtClean="0"/>
              <a:t>Tirmizi</a:t>
            </a:r>
            <a:r>
              <a:rPr lang="tr-TR" sz="1900" dirty="0" smtClean="0"/>
              <a:t>, </a:t>
            </a:r>
            <a:r>
              <a:rPr lang="tr-TR" sz="1900" dirty="0" err="1" smtClean="0"/>
              <a:t>hudud</a:t>
            </a:r>
            <a:r>
              <a:rPr lang="tr-TR" sz="1900" dirty="0" smtClean="0"/>
              <a:t>, 3.)</a:t>
            </a:r>
            <a:r>
              <a:rPr lang="tr-TR" sz="2000" dirty="0" smtClean="0"/>
              <a:t/>
            </a:r>
            <a:br>
              <a:rPr lang="tr-TR" sz="2000" dirty="0" smtClean="0"/>
            </a:br>
            <a:endParaRPr lang="tr-TR" sz="2000" dirty="0"/>
          </a:p>
        </p:txBody>
      </p:sp>
      <p:pic>
        <p:nvPicPr>
          <p:cNvPr id="3074" name="Picture 2" descr="C:\Users\hp-pc\Desktop\ISPARTA\TÜM RESİMLER\IMG_20180128_01010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1340768"/>
            <a:ext cx="3816424" cy="3312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Dikdörtgen 1"/>
          <p:cNvSpPr/>
          <p:nvPr/>
        </p:nvSpPr>
        <p:spPr>
          <a:xfrm>
            <a:off x="4283968" y="4941168"/>
            <a:ext cx="3960440" cy="461665"/>
          </a:xfrm>
          <a:prstGeom prst="rect">
            <a:avLst/>
          </a:prstGeom>
        </p:spPr>
        <p:txBody>
          <a:bodyPr wrap="square">
            <a:spAutoFit/>
          </a:bodyPr>
          <a:lstStyle/>
          <a:p>
            <a:r>
              <a:rPr lang="tr-TR" sz="2400" b="1" dirty="0">
                <a:solidFill>
                  <a:srgbClr val="FF0000"/>
                </a:solidFill>
              </a:rPr>
              <a:t>bir </a:t>
            </a:r>
            <a:r>
              <a:rPr lang="tr-TR" sz="2400" b="1" dirty="0" smtClean="0">
                <a:solidFill>
                  <a:srgbClr val="FF0000"/>
                </a:solidFill>
              </a:rPr>
              <a:t>masum çığlık…</a:t>
            </a:r>
            <a:endParaRPr lang="tr-TR" sz="2400" b="1" dirty="0">
              <a:solidFill>
                <a:srgbClr val="FF0000"/>
              </a:solidFill>
            </a:endParaRPr>
          </a:p>
        </p:txBody>
      </p:sp>
      <p:sp>
        <p:nvSpPr>
          <p:cNvPr id="5" name="Dikdörtgen 4"/>
          <p:cNvSpPr/>
          <p:nvPr/>
        </p:nvSpPr>
        <p:spPr>
          <a:xfrm>
            <a:off x="4716016" y="0"/>
            <a:ext cx="3293967" cy="584775"/>
          </a:xfrm>
          <a:prstGeom prst="rect">
            <a:avLst/>
          </a:prstGeom>
        </p:spPr>
        <p:txBody>
          <a:bodyPr wrap="square">
            <a:spAutoFit/>
          </a:bodyPr>
          <a:lstStyle/>
          <a:p>
            <a:pPr marL="342900" lvl="0" indent="-274320" algn="ctr">
              <a:spcBef>
                <a:spcPct val="20000"/>
              </a:spcBef>
              <a:buClr>
                <a:srgbClr val="797B7E"/>
              </a:buClr>
              <a:buSzPct val="76000"/>
            </a:pPr>
            <a:r>
              <a:rPr lang="tr-TR" sz="3200" b="1" dirty="0">
                <a:solidFill>
                  <a:srgbClr val="002060"/>
                </a:solidFill>
              </a:rPr>
              <a:t>YARDIM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ZALİME YARDIM?</a:t>
            </a:r>
            <a:br>
              <a:rPr lang="tr-TR" dirty="0"/>
            </a:br>
            <a:endParaRPr lang="tr-TR" dirty="0"/>
          </a:p>
        </p:txBody>
      </p:sp>
      <p:sp>
        <p:nvSpPr>
          <p:cNvPr id="3" name="İçerik Yer Tutucusu 2"/>
          <p:cNvSpPr>
            <a:spLocks noGrp="1"/>
          </p:cNvSpPr>
          <p:nvPr>
            <p:ph idx="1"/>
          </p:nvPr>
        </p:nvSpPr>
        <p:spPr/>
        <p:txBody>
          <a:bodyPr/>
          <a:lstStyle/>
          <a:p>
            <a:pPr>
              <a:buNone/>
            </a:pPr>
            <a:r>
              <a:rPr lang="tr-TR" dirty="0" smtClean="0"/>
              <a:t>Hz</a:t>
            </a:r>
            <a:r>
              <a:rPr lang="tr-TR" dirty="0"/>
              <a:t>. Peygamber </a:t>
            </a:r>
            <a:r>
              <a:rPr lang="tr-TR" dirty="0" err="1"/>
              <a:t>sallallahu</a:t>
            </a:r>
            <a:r>
              <a:rPr lang="tr-TR" dirty="0"/>
              <a:t> aleyhi ve </a:t>
            </a:r>
            <a:r>
              <a:rPr lang="tr-TR" dirty="0" err="1"/>
              <a:t>sellem</a:t>
            </a:r>
            <a:r>
              <a:rPr lang="tr-TR" dirty="0"/>
              <a:t>; </a:t>
            </a:r>
            <a:r>
              <a:rPr lang="tr-TR" b="1" dirty="0">
                <a:solidFill>
                  <a:srgbClr val="FF0000"/>
                </a:solidFill>
              </a:rPr>
              <a:t>“</a:t>
            </a:r>
            <a:r>
              <a:rPr lang="tr-TR" b="1" dirty="0" err="1">
                <a:solidFill>
                  <a:srgbClr val="FF0000"/>
                </a:solidFill>
              </a:rPr>
              <a:t>Zâlim</a:t>
            </a:r>
            <a:r>
              <a:rPr lang="tr-TR" b="1" dirty="0">
                <a:solidFill>
                  <a:srgbClr val="FF0000"/>
                </a:solidFill>
              </a:rPr>
              <a:t> de mazlum da olsa mümine yardım et”</a:t>
            </a:r>
            <a:r>
              <a:rPr lang="tr-TR" dirty="0"/>
              <a:t> buyurdu. Kendisine; “</a:t>
            </a:r>
            <a:r>
              <a:rPr lang="tr-TR" dirty="0" err="1"/>
              <a:t>Yâ</a:t>
            </a:r>
            <a:r>
              <a:rPr lang="tr-TR" dirty="0"/>
              <a:t> </a:t>
            </a:r>
            <a:r>
              <a:rPr lang="tr-TR" dirty="0" err="1"/>
              <a:t>Resûlallah</a:t>
            </a:r>
            <a:r>
              <a:rPr lang="tr-TR" dirty="0"/>
              <a:t>, mazluma yardım tamam, bunu anladık; zalime nasıl yardım edeceğiz?” denilince; </a:t>
            </a:r>
            <a:r>
              <a:rPr lang="tr-TR" b="1" dirty="0">
                <a:solidFill>
                  <a:srgbClr val="FF0000"/>
                </a:solidFill>
              </a:rPr>
              <a:t>Zalimin de zulmüne engel olur, onu zulüm işlemekten alıkoyarsınız</a:t>
            </a:r>
            <a:r>
              <a:rPr lang="tr-TR" dirty="0"/>
              <a:t>.” buyurdu. (</a:t>
            </a:r>
            <a:r>
              <a:rPr lang="tr-TR" dirty="0" err="1"/>
              <a:t>Buhârî</a:t>
            </a:r>
            <a:r>
              <a:rPr lang="tr-TR" dirty="0"/>
              <a:t>, </a:t>
            </a:r>
            <a:r>
              <a:rPr lang="tr-TR" dirty="0" err="1"/>
              <a:t>İkrâh</a:t>
            </a:r>
            <a:r>
              <a:rPr lang="tr-TR" dirty="0"/>
              <a:t>, 7; Mezâlim, 4)</a:t>
            </a:r>
          </a:p>
          <a:p>
            <a:endParaRPr lang="tr-TR" dirty="0"/>
          </a:p>
        </p:txBody>
      </p:sp>
    </p:spTree>
    <p:extLst>
      <p:ext uri="{BB962C8B-B14F-4D97-AF65-F5344CB8AC3E}">
        <p14:creationId xmlns:p14="http://schemas.microsoft.com/office/powerpoint/2010/main" val="996220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147495"/>
            <a:ext cx="4536504" cy="4657769"/>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algn="ctr">
              <a:buNone/>
            </a:pPr>
            <a:endParaRPr lang="tr-TR" dirty="0" smtClean="0"/>
          </a:p>
          <a:p>
            <a:pPr algn="ctr">
              <a:buNone/>
            </a:pPr>
            <a:r>
              <a:rPr lang="tr-TR" dirty="0" smtClean="0"/>
              <a:t>«</a:t>
            </a:r>
            <a:r>
              <a:rPr lang="tr-TR" dirty="0"/>
              <a:t>Bir iyiliği açıklar yahut gizlerseniz veya bir kötülüğü affederseniz, şüphesiz Allah da ziyadesiyle affedicidir; her şeye gücü yetendir.» (Nisa, 4/149</a:t>
            </a:r>
            <a:r>
              <a:rPr lang="tr-TR" dirty="0" smtClean="0"/>
              <a:t>.)</a:t>
            </a:r>
          </a:p>
          <a:p>
            <a:pPr algn="ctr">
              <a:buNone/>
            </a:pPr>
            <a:endParaRPr lang="tr-TR" dirty="0"/>
          </a:p>
          <a:p>
            <a:pPr algn="ctr">
              <a:buNone/>
            </a:pPr>
            <a:r>
              <a:rPr lang="tr-TR" dirty="0" smtClean="0"/>
              <a:t>"Allah, affeden kulunun şerefini artırır“( Müslim, </a:t>
            </a:r>
            <a:r>
              <a:rPr lang="tr-TR" dirty="0" err="1" smtClean="0"/>
              <a:t>Birr</a:t>
            </a:r>
            <a:r>
              <a:rPr lang="tr-TR" dirty="0" smtClean="0"/>
              <a:t>, 69)</a:t>
            </a:r>
          </a:p>
        </p:txBody>
      </p:sp>
      <p:pic>
        <p:nvPicPr>
          <p:cNvPr id="4098" name="Picture 2" descr="C:\Users\hp-pc\Desktop\ISPARTA\TÜM RESİMLER\IMG_20180203_01323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2132856"/>
            <a:ext cx="2779218" cy="3439282"/>
          </a:xfrm>
          <a:prstGeom prst="snip2DiagRect">
            <a:avLst>
              <a:gd name="adj1" fmla="val 20070"/>
              <a:gd name="adj2" fmla="val 16667"/>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6" name="Dikdörtgen 5"/>
          <p:cNvSpPr/>
          <p:nvPr/>
        </p:nvSpPr>
        <p:spPr>
          <a:xfrm>
            <a:off x="4932040" y="0"/>
            <a:ext cx="3096343" cy="707886"/>
          </a:xfrm>
          <a:prstGeom prst="rect">
            <a:avLst/>
          </a:prstGeom>
        </p:spPr>
        <p:txBody>
          <a:bodyPr wrap="square">
            <a:spAutoFit/>
          </a:bodyPr>
          <a:lstStyle/>
          <a:p>
            <a:pPr lvl="0" algn="ctr">
              <a:spcBef>
                <a:spcPct val="0"/>
              </a:spcBef>
            </a:pPr>
            <a:r>
              <a:rPr lang="tr-TR" sz="4000" b="1" dirty="0">
                <a:solidFill>
                  <a:srgbClr val="002060"/>
                </a:solidFill>
                <a:ea typeface="+mj-ea"/>
                <a:cs typeface="+mj-cs"/>
              </a:rPr>
              <a:t>AFFETMEK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701408"/>
            <a:ext cx="7920880" cy="5535904"/>
          </a:xfr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10000"/>
          </a:bodyPr>
          <a:lstStyle/>
          <a:p>
            <a:pPr>
              <a:buNone/>
            </a:pPr>
            <a:endParaRPr lang="tr-TR" b="1" dirty="0" smtClean="0"/>
          </a:p>
          <a:p>
            <a:pPr>
              <a:buNone/>
            </a:pPr>
            <a:r>
              <a:rPr lang="tr-TR" b="1" dirty="0" smtClean="0"/>
              <a:t>“</a:t>
            </a:r>
            <a:r>
              <a:rPr lang="tr-TR" b="1" dirty="0">
                <a:solidFill>
                  <a:schemeClr val="accent2"/>
                </a:solidFill>
              </a:rPr>
              <a:t>Mallarını Allah yolunda harcayan, sonra </a:t>
            </a:r>
            <a:r>
              <a:rPr lang="tr-TR" b="1" dirty="0" smtClean="0">
                <a:solidFill>
                  <a:schemeClr val="accent2"/>
                </a:solidFill>
              </a:rPr>
              <a:t>da harcadıklarının </a:t>
            </a:r>
            <a:r>
              <a:rPr lang="tr-TR" b="1" dirty="0">
                <a:solidFill>
                  <a:schemeClr val="accent2"/>
                </a:solidFill>
              </a:rPr>
              <a:t>peşinden (bunları) başa </a:t>
            </a:r>
            <a:r>
              <a:rPr lang="tr-TR" b="1" dirty="0" smtClean="0">
                <a:solidFill>
                  <a:schemeClr val="accent2"/>
                </a:solidFill>
              </a:rPr>
              <a:t>kakmayan </a:t>
            </a:r>
            <a:r>
              <a:rPr lang="tr-TR" b="1" dirty="0">
                <a:solidFill>
                  <a:schemeClr val="accent2"/>
                </a:solidFill>
              </a:rPr>
              <a:t>ve gönül incitmeyenlerin </a:t>
            </a:r>
            <a:r>
              <a:rPr lang="tr-TR" b="1" dirty="0" smtClean="0">
                <a:solidFill>
                  <a:schemeClr val="accent2"/>
                </a:solidFill>
              </a:rPr>
              <a:t>Rableri </a:t>
            </a:r>
            <a:r>
              <a:rPr lang="tr-TR" b="1" dirty="0">
                <a:solidFill>
                  <a:schemeClr val="accent2"/>
                </a:solidFill>
              </a:rPr>
              <a:t>katında mükafatları vardır. Onlar için korku yoktur. Onlar üzülmeyeceklerdir de</a:t>
            </a:r>
            <a:r>
              <a:rPr lang="tr-TR" b="1" dirty="0" smtClean="0">
                <a:solidFill>
                  <a:schemeClr val="accent2"/>
                </a:solidFill>
              </a:rPr>
              <a:t>.”</a:t>
            </a:r>
            <a:r>
              <a:rPr lang="tr-TR" b="1" dirty="0">
                <a:solidFill>
                  <a:schemeClr val="accent2"/>
                </a:solidFill>
              </a:rPr>
              <a:t> </a:t>
            </a:r>
            <a:r>
              <a:rPr lang="tr-TR" sz="2200" dirty="0"/>
              <a:t>Bakara: </a:t>
            </a:r>
            <a:r>
              <a:rPr lang="tr-TR" sz="2200" dirty="0" smtClean="0"/>
              <a:t>2/262</a:t>
            </a:r>
          </a:p>
          <a:p>
            <a:pPr>
              <a:buNone/>
            </a:pPr>
            <a:r>
              <a:rPr lang="tr-TR" b="1" dirty="0"/>
              <a:t> </a:t>
            </a:r>
            <a:r>
              <a:rPr lang="tr-TR" dirty="0"/>
              <a:t>  </a:t>
            </a:r>
            <a:r>
              <a:rPr lang="tr-TR" b="1" dirty="0">
                <a:solidFill>
                  <a:srgbClr val="002060"/>
                </a:solidFill>
              </a:rPr>
              <a:t>“İnsanoğlu öldüğü zaman amel defteri kapanır. Üç şey onun amel defterinin açık kalmasını sağlar</a:t>
            </a:r>
            <a:r>
              <a:rPr lang="tr-TR" b="1" dirty="0" smtClean="0">
                <a:solidFill>
                  <a:srgbClr val="002060"/>
                </a:solidFill>
              </a:rPr>
              <a:t>:</a:t>
            </a:r>
            <a:r>
              <a:rPr lang="tr-TR" b="1" dirty="0">
                <a:solidFill>
                  <a:srgbClr val="002060"/>
                </a:solidFill>
              </a:rPr>
              <a:t/>
            </a:r>
            <a:br>
              <a:rPr lang="tr-TR" b="1" dirty="0">
                <a:solidFill>
                  <a:srgbClr val="002060"/>
                </a:solidFill>
              </a:rPr>
            </a:br>
            <a:r>
              <a:rPr lang="tr-TR" b="1" dirty="0">
                <a:solidFill>
                  <a:srgbClr val="002060"/>
                </a:solidFill>
              </a:rPr>
              <a:t>1. Sadaka-i Cariye, (hayrı devam eden iyilikler)</a:t>
            </a:r>
            <a:br>
              <a:rPr lang="tr-TR" b="1" dirty="0">
                <a:solidFill>
                  <a:srgbClr val="002060"/>
                </a:solidFill>
              </a:rPr>
            </a:br>
            <a:r>
              <a:rPr lang="tr-TR" b="1" dirty="0" smtClean="0">
                <a:solidFill>
                  <a:srgbClr val="002060"/>
                </a:solidFill>
              </a:rPr>
              <a:t>2</a:t>
            </a:r>
            <a:r>
              <a:rPr lang="tr-TR" b="1" dirty="0">
                <a:solidFill>
                  <a:srgbClr val="002060"/>
                </a:solidFill>
              </a:rPr>
              <a:t>. Yararlanılan ilim</a:t>
            </a:r>
            <a:r>
              <a:rPr lang="tr-TR" b="1" dirty="0" smtClean="0">
                <a:solidFill>
                  <a:srgbClr val="002060"/>
                </a:solidFill>
              </a:rPr>
              <a:t>.</a:t>
            </a:r>
            <a:r>
              <a:rPr lang="tr-TR" b="1" dirty="0">
                <a:solidFill>
                  <a:srgbClr val="002060"/>
                </a:solidFill>
              </a:rPr>
              <a:t/>
            </a:r>
            <a:br>
              <a:rPr lang="tr-TR" b="1" dirty="0">
                <a:solidFill>
                  <a:srgbClr val="002060"/>
                </a:solidFill>
              </a:rPr>
            </a:br>
            <a:r>
              <a:rPr lang="tr-TR" b="1" dirty="0">
                <a:solidFill>
                  <a:srgbClr val="002060"/>
                </a:solidFill>
              </a:rPr>
              <a:t>3. Kendisine dua eden hayırlı evlat</a:t>
            </a:r>
            <a:r>
              <a:rPr lang="tr-TR" b="1" dirty="0" smtClean="0">
                <a:solidFill>
                  <a:srgbClr val="002060"/>
                </a:solidFill>
              </a:rPr>
              <a:t>"</a:t>
            </a:r>
            <a:r>
              <a:rPr lang="tr-TR" b="1" dirty="0">
                <a:solidFill>
                  <a:srgbClr val="002060"/>
                </a:solidFill>
              </a:rPr>
              <a:t> </a:t>
            </a:r>
            <a:r>
              <a:rPr lang="tr-TR" sz="2200" dirty="0"/>
              <a:t>Müslim, zikir 23, 20/22; Buhari </a:t>
            </a:r>
            <a:r>
              <a:rPr lang="tr-TR" sz="2200" dirty="0" err="1"/>
              <a:t>Tevhid</a:t>
            </a:r>
            <a:r>
              <a:rPr lang="tr-TR" sz="2200" dirty="0"/>
              <a:t> 50</a:t>
            </a:r>
            <a:r>
              <a:rPr lang="tr-TR" dirty="0"/>
              <a:t/>
            </a:r>
            <a:br>
              <a:rPr lang="tr-TR" dirty="0"/>
            </a:br>
            <a:r>
              <a:rPr lang="tr-TR" b="1" dirty="0"/>
              <a:t>“Sadaka Allah’ın öfkesini söndürür ve kötü ölümü bertaraf eder</a:t>
            </a:r>
            <a:r>
              <a:rPr lang="tr-TR" b="1" dirty="0" smtClean="0"/>
              <a:t>.”</a:t>
            </a:r>
            <a:r>
              <a:rPr lang="tr-TR" dirty="0"/>
              <a:t> </a:t>
            </a:r>
            <a:r>
              <a:rPr lang="tr-TR" sz="2200" dirty="0" err="1"/>
              <a:t>Tirmizi</a:t>
            </a:r>
            <a:r>
              <a:rPr lang="tr-TR" sz="2200" dirty="0"/>
              <a:t>, Zekat 28</a:t>
            </a:r>
            <a:endParaRPr lang="tr-TR" dirty="0" smtClean="0"/>
          </a:p>
          <a:p>
            <a:pPr>
              <a:buNone/>
            </a:pPr>
            <a:r>
              <a:rPr lang="tr-TR" b="1" dirty="0" smtClean="0">
                <a:solidFill>
                  <a:srgbClr val="00B050"/>
                </a:solidFill>
              </a:rPr>
              <a:t>“Mümin kardeşine güler yüz göstermen sadakadır; </a:t>
            </a:r>
          </a:p>
          <a:p>
            <a:pPr>
              <a:buNone/>
            </a:pPr>
            <a:r>
              <a:rPr lang="tr-TR" b="1" dirty="0" smtClean="0">
                <a:solidFill>
                  <a:srgbClr val="00B050"/>
                </a:solidFill>
              </a:rPr>
              <a:t>iyiliği emredip kötülüklere engel olman sadakadır…</a:t>
            </a:r>
            <a:r>
              <a:rPr lang="tr-TR" dirty="0" smtClean="0"/>
              <a:t>”</a:t>
            </a:r>
          </a:p>
          <a:p>
            <a:pPr>
              <a:buNone/>
            </a:pPr>
            <a:r>
              <a:rPr lang="tr-TR" dirty="0" smtClean="0"/>
              <a:t> </a:t>
            </a:r>
            <a:r>
              <a:rPr lang="tr-TR" sz="2200" dirty="0" smtClean="0"/>
              <a:t>(</a:t>
            </a:r>
            <a:r>
              <a:rPr lang="tr-TR" sz="2200" dirty="0" err="1" smtClean="0"/>
              <a:t>Tirmizî</a:t>
            </a:r>
            <a:r>
              <a:rPr lang="tr-TR" sz="2200" dirty="0" smtClean="0"/>
              <a:t>, </a:t>
            </a:r>
            <a:r>
              <a:rPr lang="tr-TR" sz="2200" dirty="0" err="1" smtClean="0"/>
              <a:t>Birr</a:t>
            </a:r>
            <a:r>
              <a:rPr lang="tr-TR" sz="2200" dirty="0" smtClean="0"/>
              <a:t> ve Sıla, 45)</a:t>
            </a:r>
            <a:endParaRPr lang="tr-TR" sz="2200" dirty="0"/>
          </a:p>
        </p:txBody>
      </p:sp>
      <p:sp>
        <p:nvSpPr>
          <p:cNvPr id="2" name="Dikdörtgen 1"/>
          <p:cNvSpPr/>
          <p:nvPr/>
        </p:nvSpPr>
        <p:spPr>
          <a:xfrm>
            <a:off x="5076056" y="116633"/>
            <a:ext cx="2520280" cy="584775"/>
          </a:xfrm>
          <a:prstGeom prst="rect">
            <a:avLst/>
          </a:prstGeom>
        </p:spPr>
        <p:txBody>
          <a:bodyPr wrap="square">
            <a:spAutoFit/>
          </a:bodyPr>
          <a:lstStyle/>
          <a:p>
            <a:pPr marL="342900" lvl="0" indent="-274320" algn="ctr">
              <a:spcBef>
                <a:spcPct val="20000"/>
              </a:spcBef>
              <a:buClr>
                <a:srgbClr val="797B7E"/>
              </a:buClr>
              <a:buSzPct val="76000"/>
            </a:pPr>
            <a:r>
              <a:rPr lang="tr-TR" sz="2400" b="1" dirty="0">
                <a:solidFill>
                  <a:srgbClr val="002060"/>
                </a:solidFill>
              </a:rPr>
              <a:t> </a:t>
            </a:r>
            <a:r>
              <a:rPr lang="tr-TR" sz="3200" b="1" dirty="0">
                <a:solidFill>
                  <a:srgbClr val="002060"/>
                </a:solidFill>
              </a:rPr>
              <a:t>SADAKA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340769"/>
            <a:ext cx="7488832" cy="4824535"/>
          </a:xfrm>
        </p:spPr>
        <p:style>
          <a:lnRef idx="1">
            <a:schemeClr val="accent3"/>
          </a:lnRef>
          <a:fillRef idx="2">
            <a:schemeClr val="accent3"/>
          </a:fillRef>
          <a:effectRef idx="1">
            <a:schemeClr val="accent3"/>
          </a:effectRef>
          <a:fontRef idx="minor">
            <a:schemeClr val="dk1"/>
          </a:fontRef>
        </p:style>
        <p:txBody>
          <a:bodyPr>
            <a:noAutofit/>
          </a:bodyPr>
          <a:lstStyle/>
          <a:p>
            <a:r>
              <a:rPr lang="tr-TR" dirty="0" smtClean="0"/>
              <a:t>«Ey </a:t>
            </a:r>
            <a:r>
              <a:rPr lang="tr-TR" dirty="0"/>
              <a:t>iman edenler! Eğer bir </a:t>
            </a:r>
            <a:r>
              <a:rPr lang="tr-TR" dirty="0" err="1"/>
              <a:t>fâsık</a:t>
            </a:r>
            <a:r>
              <a:rPr lang="tr-TR" dirty="0"/>
              <a:t> size bir haber getirirse onun doğruluğunu araştırın. Yoksa bilmeden bir topluluğa kötülük edersiniz de sonra yaptığınıza pişman olursunuz</a:t>
            </a:r>
            <a:r>
              <a:rPr lang="tr-TR" dirty="0" smtClean="0"/>
              <a:t>.»</a:t>
            </a:r>
          </a:p>
          <a:p>
            <a:endParaRPr lang="tr-TR" dirty="0" smtClean="0"/>
          </a:p>
          <a:p>
            <a:r>
              <a:rPr lang="tr-TR" dirty="0" smtClean="0"/>
              <a:t>«Eğer </a:t>
            </a:r>
            <a:r>
              <a:rPr lang="tr-TR" dirty="0"/>
              <a:t>müminlerden iki </a:t>
            </a:r>
            <a:r>
              <a:rPr lang="tr-TR" dirty="0" smtClean="0"/>
              <a:t>grup </a:t>
            </a:r>
            <a:r>
              <a:rPr lang="tr-TR" dirty="0"/>
              <a:t>birbirleriyle vuruşurlarsa aralarını düzeltin. Şayet biri ötekine saldırırsa, Allah'ın buyruğuna dönünceye kadar saldıran tarafla savaşın. Eğer dönerse artık aralarını adaletle düzeltin ve (her işte) adaletli davranın. Şüphesiz ki Allah, âdil davrananları sever</a:t>
            </a:r>
            <a:r>
              <a:rPr lang="tr-TR" dirty="0" smtClean="0"/>
              <a:t>. « (</a:t>
            </a:r>
            <a:r>
              <a:rPr lang="tr-TR" dirty="0" err="1" smtClean="0"/>
              <a:t>Hucurat</a:t>
            </a:r>
            <a:r>
              <a:rPr lang="tr-TR" dirty="0" smtClean="0"/>
              <a:t> suresi)</a:t>
            </a:r>
          </a:p>
        </p:txBody>
      </p:sp>
      <p:sp>
        <p:nvSpPr>
          <p:cNvPr id="4" name="Dikdörtgen 3"/>
          <p:cNvSpPr/>
          <p:nvPr/>
        </p:nvSpPr>
        <p:spPr>
          <a:xfrm>
            <a:off x="899592" y="709780"/>
            <a:ext cx="7488832" cy="461665"/>
          </a:xfrm>
          <a:prstGeom prst="rect">
            <a:avLst/>
          </a:prstGeom>
        </p:spPr>
        <p:txBody>
          <a:bodyPr wrap="square">
            <a:spAutoFit/>
          </a:bodyPr>
          <a:lstStyle/>
          <a:p>
            <a:pPr marL="342900" lvl="0" indent="-274320">
              <a:spcBef>
                <a:spcPct val="20000"/>
              </a:spcBef>
              <a:buClr>
                <a:srgbClr val="797B7E"/>
              </a:buClr>
              <a:buSzPct val="76000"/>
              <a:buFont typeface="Wingdings 2" pitchFamily="18" charset="2"/>
              <a:buChar char=""/>
            </a:pPr>
            <a:r>
              <a:rPr lang="tr-TR" sz="2400" b="1" dirty="0">
                <a:solidFill>
                  <a:srgbClr val="002060"/>
                </a:solidFill>
              </a:rPr>
              <a:t>TOPLUMDA UZLAŞIYI </a:t>
            </a:r>
            <a:r>
              <a:rPr lang="tr-TR" sz="2400" b="1" dirty="0" smtClean="0">
                <a:solidFill>
                  <a:srgbClr val="002060"/>
                </a:solidFill>
              </a:rPr>
              <a:t>SAĞLAMA SORUMLULUĞU</a:t>
            </a:r>
            <a:endParaRPr lang="tr-TR" sz="2400"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980728"/>
            <a:ext cx="7272808" cy="5040560"/>
          </a:xfrm>
        </p:spPr>
        <p:txBody>
          <a:bodyPr>
            <a:normAutofit lnSpcReduction="10000"/>
          </a:bodyPr>
          <a:lstStyle/>
          <a:p>
            <a:r>
              <a:rPr lang="tr-TR" b="1" dirty="0"/>
              <a:t>Kardeşliğe Zarar </a:t>
            </a:r>
            <a:r>
              <a:rPr lang="tr-TR" b="1" dirty="0" smtClean="0"/>
              <a:t>Veren Davranışlar</a:t>
            </a:r>
          </a:p>
          <a:p>
            <a:r>
              <a:rPr lang="tr-TR" u="sng" dirty="0"/>
              <a:t>Alay </a:t>
            </a:r>
            <a:r>
              <a:rPr lang="tr-TR" u="sng" dirty="0" smtClean="0"/>
              <a:t>etmek, ayıplamak, kötü lakap takmak</a:t>
            </a:r>
          </a:p>
          <a:p>
            <a:r>
              <a:rPr lang="tr-TR" dirty="0" smtClean="0"/>
              <a:t>«Ey </a:t>
            </a:r>
            <a:r>
              <a:rPr lang="tr-TR" dirty="0"/>
              <a:t>müminler! Bir topluluk diğer bir topluluğu alaya almasın. Belki de onlar, kendilerinden daha iyidirler. Kadınlar da kadınları alaya almasınlar. Belki onlar kendilerinden daha iyidirler. Kendi kendinizi ayıplamayın, birbirinizi kötü lakaplarla çağırmayın. İmandan sonra </a:t>
            </a:r>
            <a:r>
              <a:rPr lang="tr-TR" dirty="0" err="1"/>
              <a:t>fâsıklık</a:t>
            </a:r>
            <a:r>
              <a:rPr lang="tr-TR" dirty="0"/>
              <a:t> ne kötü bir isimdir! Kim de </a:t>
            </a:r>
            <a:r>
              <a:rPr lang="tr-TR" dirty="0" err="1"/>
              <a:t>tevbe</a:t>
            </a:r>
            <a:r>
              <a:rPr lang="tr-TR" dirty="0"/>
              <a:t> etmezse işte onlar </a:t>
            </a:r>
            <a:r>
              <a:rPr lang="tr-TR" dirty="0" smtClean="0"/>
              <a:t>zalimlerdir.» </a:t>
            </a:r>
            <a:r>
              <a:rPr lang="tr-TR" dirty="0" err="1" smtClean="0"/>
              <a:t>Hucurat</a:t>
            </a:r>
            <a:r>
              <a:rPr lang="tr-TR" dirty="0" smtClean="0"/>
              <a:t>, 69/11.</a:t>
            </a:r>
          </a:p>
          <a:p>
            <a:r>
              <a:rPr lang="tr-TR" dirty="0"/>
              <a:t>’İnsanları diliyle çekiştiren, kaş ve gözüyle işaretler yapıp alay eden her </a:t>
            </a:r>
            <a:r>
              <a:rPr lang="tr-TR" dirty="0" smtClean="0"/>
              <a:t>kişinin </a:t>
            </a:r>
            <a:r>
              <a:rPr lang="tr-TR" dirty="0"/>
              <a:t>vay haline</a:t>
            </a:r>
            <a:r>
              <a:rPr lang="tr-TR" dirty="0" smtClean="0"/>
              <a:t>’’</a:t>
            </a:r>
            <a:r>
              <a:rPr lang="tr-TR" dirty="0"/>
              <a:t>  </a:t>
            </a:r>
            <a:r>
              <a:rPr lang="tr-TR" dirty="0" err="1"/>
              <a:t>Hümeze</a:t>
            </a:r>
            <a:r>
              <a:rPr lang="tr-TR" dirty="0"/>
              <a:t>, 104/1</a:t>
            </a:r>
            <a:endParaRPr lang="tr-TR" dirty="0"/>
          </a:p>
        </p:txBody>
      </p:sp>
    </p:spTree>
    <p:extLst>
      <p:ext uri="{BB962C8B-B14F-4D97-AF65-F5344CB8AC3E}">
        <p14:creationId xmlns:p14="http://schemas.microsoft.com/office/powerpoint/2010/main" val="725129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758712"/>
            <a:ext cx="7632848" cy="4565888"/>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r>
              <a:rPr lang="tr-TR" dirty="0" smtClean="0"/>
              <a:t/>
            </a:r>
            <a:br>
              <a:rPr lang="tr-TR" dirty="0" smtClean="0"/>
            </a:br>
            <a:endParaRPr lang="tr-TR" dirty="0" smtClean="0"/>
          </a:p>
          <a:p>
            <a:r>
              <a:rPr lang="ar-AE" sz="4100" dirty="0" smtClean="0"/>
              <a:t>وَلَا </a:t>
            </a:r>
            <a:r>
              <a:rPr lang="ar-AE" sz="4100" dirty="0" smtClean="0"/>
              <a:t>تَسْتَوِى الْحَسَنَةُ وَلَا السَّيِّئَةُ </a:t>
            </a:r>
            <a:endParaRPr lang="tr-TR" sz="4100" dirty="0" smtClean="0"/>
          </a:p>
          <a:p>
            <a:pPr>
              <a:buNone/>
            </a:pPr>
            <a:r>
              <a:rPr lang="ar-AE" sz="4100" dirty="0" smtClean="0"/>
              <a:t>اِدْفَعْ بِالَّتٖى هِىَ اَحْسَنُ فَاِذَا الَّذٖى بَيْنَكَ وَبَيْنَهُ عَدَاوَةٌ كَاَنَّهُ وَلِىٌّ حَمٖيمٌ</a:t>
            </a:r>
            <a:r>
              <a:rPr lang="ar-AE" sz="4100" dirty="0" smtClean="0"/>
              <a:t>«</a:t>
            </a:r>
            <a:endParaRPr lang="tr-TR" sz="4100" dirty="0" smtClean="0"/>
          </a:p>
          <a:p>
            <a:pPr>
              <a:buNone/>
            </a:pPr>
            <a:r>
              <a:rPr lang="tr-TR" sz="4100" dirty="0"/>
              <a:t> </a:t>
            </a:r>
            <a:r>
              <a:rPr lang="tr-TR" sz="4100" dirty="0" smtClean="0"/>
              <a:t> «</a:t>
            </a:r>
            <a:r>
              <a:rPr lang="tr-TR" sz="4100" dirty="0" smtClean="0"/>
              <a:t>İyilikle </a:t>
            </a:r>
            <a:r>
              <a:rPr lang="tr-TR" sz="4100" dirty="0" smtClean="0"/>
              <a:t>kötülük bir olmaz. Kötülüğü en güzel bir şekilde sav. Bir de bakarsın ki, seninle arasında düşmanlık bulunan kimse sanki sıcak bir dost oluvermiştir.ve şeytanın fiil ve arzularıdır.» (</a:t>
            </a:r>
            <a:r>
              <a:rPr lang="tr-TR" sz="4100" dirty="0" err="1" smtClean="0"/>
              <a:t>Fussilet</a:t>
            </a:r>
            <a:r>
              <a:rPr lang="tr-TR" sz="4100" dirty="0" smtClean="0"/>
              <a:t> suresi 34</a:t>
            </a:r>
            <a:r>
              <a:rPr lang="tr-TR" sz="4100" dirty="0" smtClean="0"/>
              <a:t>) </a:t>
            </a:r>
            <a:endParaRPr lang="tr-TR" dirty="0"/>
          </a:p>
        </p:txBody>
      </p:sp>
      <p:sp>
        <p:nvSpPr>
          <p:cNvPr id="2" name="Dikdörtgen 1"/>
          <p:cNvSpPr/>
          <p:nvPr/>
        </p:nvSpPr>
        <p:spPr>
          <a:xfrm>
            <a:off x="899591" y="1035437"/>
            <a:ext cx="7632849"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274320" algn="ctr">
              <a:spcBef>
                <a:spcPct val="20000"/>
              </a:spcBef>
              <a:buClr>
                <a:srgbClr val="797B7E"/>
              </a:buClr>
              <a:buSzPct val="76000"/>
            </a:pPr>
            <a:r>
              <a:rPr lang="tr-TR" sz="3600" b="1" dirty="0" smtClean="0">
                <a:solidFill>
                  <a:srgbClr val="002060"/>
                </a:solidFill>
              </a:rPr>
              <a:t>KÖTÜLÜĞÜ SAVMAK GEREKİR.</a:t>
            </a:r>
            <a:endParaRPr lang="tr-TR" sz="3600" b="1"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836712"/>
            <a:ext cx="7344816" cy="1080120"/>
          </a:xfrm>
        </p:spPr>
        <p:style>
          <a:lnRef idx="2">
            <a:schemeClr val="accent4"/>
          </a:lnRef>
          <a:fillRef idx="1">
            <a:schemeClr val="lt1"/>
          </a:fillRef>
          <a:effectRef idx="0">
            <a:schemeClr val="accent4"/>
          </a:effectRef>
          <a:fontRef idx="minor">
            <a:schemeClr val="dk1"/>
          </a:fontRef>
        </p:style>
        <p:txBody>
          <a:bodyPr>
            <a:normAutofit/>
          </a:bodyPr>
          <a:lstStyle/>
          <a:p>
            <a:r>
              <a:rPr lang="tr-TR" sz="2800" b="1" dirty="0" smtClean="0">
                <a:solidFill>
                  <a:schemeClr val="tx1"/>
                </a:solidFill>
              </a:rPr>
              <a:t>Zan, gıybet ve tecessüs haramdır.</a:t>
            </a:r>
            <a:endParaRPr lang="tr-TR" sz="2800" b="1" dirty="0">
              <a:solidFill>
                <a:schemeClr val="tx1"/>
              </a:solidFill>
            </a:endParaRPr>
          </a:p>
        </p:txBody>
      </p:sp>
      <p:sp>
        <p:nvSpPr>
          <p:cNvPr id="3" name="İçerik Yer Tutucusu 2"/>
          <p:cNvSpPr>
            <a:spLocks noGrp="1"/>
          </p:cNvSpPr>
          <p:nvPr>
            <p:ph idx="1"/>
          </p:nvPr>
        </p:nvSpPr>
        <p:spPr>
          <a:xfrm>
            <a:off x="1043492" y="1916832"/>
            <a:ext cx="7344932" cy="3915797"/>
          </a:xfrm>
        </p:spPr>
        <p:style>
          <a:lnRef idx="1">
            <a:schemeClr val="accent4"/>
          </a:lnRef>
          <a:fillRef idx="2">
            <a:schemeClr val="accent4"/>
          </a:fillRef>
          <a:effectRef idx="1">
            <a:schemeClr val="accent4"/>
          </a:effectRef>
          <a:fontRef idx="minor">
            <a:schemeClr val="dk1"/>
          </a:fontRef>
        </p:style>
        <p:txBody>
          <a:bodyPr>
            <a:normAutofit fontScale="92500"/>
          </a:bodyPr>
          <a:lstStyle/>
          <a:p>
            <a:endParaRPr lang="tr-TR" dirty="0" smtClean="0"/>
          </a:p>
          <a:p>
            <a:r>
              <a:rPr lang="tr-TR" dirty="0" smtClean="0"/>
              <a:t>«Ey iman edenler! Zannın çoğundan kaçının. Çünkü zannın bir kısmı günahtır. Birbirinizin kusurunu araştırmayın. Biriniz diğerinizi arkasından çekiştirmesin. Biriniz, ölmüş kardeşinin etini yemekten hoşlanır mı? İşte bundan tiksindiniz. O halde Allah'tan korkun. Şüphesiz Allah, </a:t>
            </a:r>
            <a:r>
              <a:rPr lang="tr-TR" dirty="0" err="1" smtClean="0"/>
              <a:t>tevbeyi</a:t>
            </a:r>
            <a:r>
              <a:rPr lang="tr-TR" dirty="0" smtClean="0"/>
              <a:t> çok kabul edendir, çok esirgeyicidir. </a:t>
            </a:r>
            <a:r>
              <a:rPr lang="tr-TR" dirty="0" err="1" smtClean="0"/>
              <a:t>Hucurat</a:t>
            </a:r>
            <a:r>
              <a:rPr lang="tr-TR" dirty="0" smtClean="0"/>
              <a:t>, 69/12.</a:t>
            </a:r>
          </a:p>
          <a:p>
            <a:pPr algn="ctr">
              <a:buNone/>
            </a:pPr>
            <a:r>
              <a:rPr lang="tr-TR" dirty="0"/>
              <a:t>“</a:t>
            </a:r>
            <a:r>
              <a:rPr lang="tr-TR" b="1" dirty="0" err="1"/>
              <a:t>Mü’min</a:t>
            </a:r>
            <a:r>
              <a:rPr lang="tr-TR" b="1" dirty="0"/>
              <a:t> bir kişiye, bir Müslümanı hakir görmesi, ona değer vermemesi, kötülük olarak </a:t>
            </a:r>
            <a:r>
              <a:rPr lang="tr-TR" b="1" dirty="0" smtClean="0"/>
              <a:t>yeter.»</a:t>
            </a:r>
            <a:r>
              <a:rPr lang="tr-TR" dirty="0" smtClean="0"/>
              <a:t> </a:t>
            </a:r>
            <a:r>
              <a:rPr lang="tr-TR" dirty="0"/>
              <a:t>(Müslim, </a:t>
            </a:r>
            <a:r>
              <a:rPr lang="tr-TR" dirty="0" err="1"/>
              <a:t>Birr</a:t>
            </a:r>
            <a:r>
              <a:rPr lang="tr-TR" dirty="0"/>
              <a:t>, 32)</a:t>
            </a:r>
          </a:p>
          <a:p>
            <a:endParaRPr lang="tr-TR" dirty="0" smtClean="0"/>
          </a:p>
          <a:p>
            <a:endParaRPr lang="tr-TR" dirty="0"/>
          </a:p>
        </p:txBody>
      </p:sp>
    </p:spTree>
    <p:extLst>
      <p:ext uri="{BB962C8B-B14F-4D97-AF65-F5344CB8AC3E}">
        <p14:creationId xmlns:p14="http://schemas.microsoft.com/office/powerpoint/2010/main" val="915950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027664"/>
            <a:ext cx="6696744" cy="889168"/>
          </a:xfrm>
        </p:spPr>
        <p:style>
          <a:lnRef idx="2">
            <a:schemeClr val="accent2"/>
          </a:lnRef>
          <a:fillRef idx="1">
            <a:schemeClr val="lt1"/>
          </a:fillRef>
          <a:effectRef idx="0">
            <a:schemeClr val="accent2"/>
          </a:effectRef>
          <a:fontRef idx="minor">
            <a:schemeClr val="dk1"/>
          </a:fontRef>
        </p:style>
        <p:txBody>
          <a:bodyPr>
            <a:normAutofit/>
          </a:bodyPr>
          <a:lstStyle/>
          <a:p>
            <a:r>
              <a:rPr lang="tr-TR" sz="3200" b="1" dirty="0">
                <a:solidFill>
                  <a:schemeClr val="tx1"/>
                </a:solidFill>
              </a:rPr>
              <a:t>Irkçılık </a:t>
            </a:r>
            <a:r>
              <a:rPr lang="tr-TR" sz="3200" b="1" dirty="0" smtClean="0">
                <a:solidFill>
                  <a:schemeClr val="tx1"/>
                </a:solidFill>
              </a:rPr>
              <a:t>Yapmak haramdır.</a:t>
            </a:r>
            <a:endParaRPr lang="tr-TR" sz="3200" dirty="0">
              <a:solidFill>
                <a:schemeClr val="tx1"/>
              </a:solidFill>
            </a:endParaRPr>
          </a:p>
        </p:txBody>
      </p:sp>
      <p:sp>
        <p:nvSpPr>
          <p:cNvPr id="3" name="İçerik Yer Tutucusu 2"/>
          <p:cNvSpPr>
            <a:spLocks noGrp="1"/>
          </p:cNvSpPr>
          <p:nvPr>
            <p:ph idx="1"/>
          </p:nvPr>
        </p:nvSpPr>
        <p:spPr>
          <a:xfrm>
            <a:off x="1115617" y="1916832"/>
            <a:ext cx="6696743" cy="446449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tr-TR" dirty="0" smtClean="0"/>
              <a:t>Peygamberimiz</a:t>
            </a:r>
            <a:r>
              <a:rPr lang="tr-TR" dirty="0"/>
              <a:t>  (</a:t>
            </a:r>
            <a:r>
              <a:rPr lang="tr-TR" dirty="0" err="1"/>
              <a:t>s.a.v</a:t>
            </a:r>
            <a:r>
              <a:rPr lang="tr-TR" dirty="0"/>
              <a:t>.) Veda </a:t>
            </a:r>
            <a:r>
              <a:rPr lang="tr-TR" dirty="0" err="1"/>
              <a:t>Hutbesi’nde</a:t>
            </a:r>
            <a:r>
              <a:rPr lang="tr-TR" dirty="0"/>
              <a:t>: Bütün insanlığa şöyle seslendi:</a:t>
            </a:r>
          </a:p>
          <a:p>
            <a:r>
              <a:rPr lang="tr-TR" dirty="0">
                <a:solidFill>
                  <a:schemeClr val="tx1"/>
                </a:solidFill>
              </a:rPr>
              <a:t>‘’Ey insanlar: Şunu iyi biliniz ki, </a:t>
            </a:r>
            <a:r>
              <a:rPr lang="tr-TR" dirty="0" smtClean="0">
                <a:solidFill>
                  <a:schemeClr val="tx1"/>
                </a:solidFill>
              </a:rPr>
              <a:t>Rabbiniz </a:t>
            </a:r>
            <a:r>
              <a:rPr lang="tr-TR" dirty="0">
                <a:solidFill>
                  <a:schemeClr val="tx1"/>
                </a:solidFill>
              </a:rPr>
              <a:t>birdir. Babanız birdir. </a:t>
            </a:r>
            <a:r>
              <a:rPr lang="tr-TR" b="1" dirty="0" err="1">
                <a:solidFill>
                  <a:srgbClr val="FF0000"/>
                </a:solidFill>
              </a:rPr>
              <a:t>Arabın</a:t>
            </a:r>
            <a:r>
              <a:rPr lang="tr-TR" b="1" dirty="0">
                <a:solidFill>
                  <a:srgbClr val="FF0000"/>
                </a:solidFill>
              </a:rPr>
              <a:t> başka ırka, başka ırkın araba, beyazın siyaha, siyahın beyaza dindarlık ve ahlaki üstünlüğü dışında bir üstünlüğü yoktur. </a:t>
            </a:r>
            <a:r>
              <a:rPr lang="tr-TR" dirty="0">
                <a:solidFill>
                  <a:schemeClr val="tx1"/>
                </a:solidFill>
              </a:rPr>
              <a:t>Dinleyin! Bu ilahi gerçeği size tebliğ ettim mi, bildirdim mi? ‘’Hep birden ‘’Evet’’ dediler. ‘’Öyle ise burada olanlar olmayanlara bildirsin</a:t>
            </a:r>
            <a:r>
              <a:rPr lang="tr-TR" dirty="0" smtClean="0">
                <a:solidFill>
                  <a:schemeClr val="tx1"/>
                </a:solidFill>
              </a:rPr>
              <a:t>’’</a:t>
            </a:r>
            <a:r>
              <a:rPr lang="tr-TR" dirty="0"/>
              <a:t> </a:t>
            </a:r>
            <a:r>
              <a:rPr lang="tr-TR" sz="2100" dirty="0" err="1"/>
              <a:t>İbn</a:t>
            </a:r>
            <a:r>
              <a:rPr lang="tr-TR" sz="2100" dirty="0"/>
              <a:t> </a:t>
            </a:r>
            <a:r>
              <a:rPr lang="tr-TR" sz="2100" dirty="0" err="1"/>
              <a:t>Hanbel</a:t>
            </a:r>
            <a:r>
              <a:rPr lang="tr-TR" sz="2100" dirty="0"/>
              <a:t>, </a:t>
            </a:r>
            <a:r>
              <a:rPr lang="tr-TR" sz="2100" i="1" dirty="0" err="1" smtClean="0"/>
              <a:t>Müsned</a:t>
            </a:r>
            <a:r>
              <a:rPr lang="tr-TR" sz="2100" dirty="0"/>
              <a:t>.</a:t>
            </a:r>
            <a:endParaRPr lang="tr-TR" dirty="0" smtClean="0"/>
          </a:p>
          <a:p>
            <a:r>
              <a:rPr lang="tr-TR" b="1" dirty="0">
                <a:solidFill>
                  <a:schemeClr val="accent2">
                    <a:lumMod val="50000"/>
                  </a:schemeClr>
                </a:solidFill>
              </a:rPr>
              <a:t>’Irkçılık yapan, ırkçılık uğruna savaşan ve bu yolda ölen bizden değildir</a:t>
            </a:r>
            <a:r>
              <a:rPr lang="tr-TR" b="1" dirty="0" smtClean="0">
                <a:solidFill>
                  <a:schemeClr val="accent2">
                    <a:lumMod val="50000"/>
                  </a:schemeClr>
                </a:solidFill>
              </a:rPr>
              <a:t>.’’</a:t>
            </a:r>
            <a:r>
              <a:rPr lang="tr-TR" b="1" dirty="0">
                <a:solidFill>
                  <a:schemeClr val="accent2">
                    <a:lumMod val="50000"/>
                  </a:schemeClr>
                </a:solidFill>
              </a:rPr>
              <a:t> </a:t>
            </a:r>
            <a:r>
              <a:rPr lang="tr-TR" dirty="0"/>
              <a:t> </a:t>
            </a:r>
            <a:r>
              <a:rPr lang="tr-TR" sz="2100" dirty="0"/>
              <a:t>Ebu Davud, </a:t>
            </a:r>
            <a:r>
              <a:rPr lang="tr-TR" sz="2100" dirty="0" err="1"/>
              <a:t>Edeb</a:t>
            </a:r>
            <a:r>
              <a:rPr lang="tr-TR" sz="2100" dirty="0"/>
              <a:t>, 112.</a:t>
            </a:r>
            <a:endParaRPr lang="tr-TR" dirty="0"/>
          </a:p>
          <a:p>
            <a:r>
              <a:rPr lang="tr-TR" b="1" dirty="0" smtClean="0">
                <a:solidFill>
                  <a:srgbClr val="002060"/>
                </a:solidFill>
              </a:rPr>
              <a:t>«Ey </a:t>
            </a:r>
            <a:r>
              <a:rPr lang="tr-TR" b="1" dirty="0">
                <a:solidFill>
                  <a:srgbClr val="002060"/>
                </a:solidFill>
              </a:rPr>
              <a:t>insanlar: Allah sizden cahiliye devrine ait olan kibri ve neseplerinizle </a:t>
            </a:r>
            <a:r>
              <a:rPr lang="tr-TR" b="1" dirty="0" smtClean="0">
                <a:solidFill>
                  <a:srgbClr val="002060"/>
                </a:solidFill>
              </a:rPr>
              <a:t>övünmeyi kaldırmıştır.» </a:t>
            </a:r>
            <a:r>
              <a:rPr lang="tr-TR" sz="2100" dirty="0" err="1"/>
              <a:t>Tirmizi</a:t>
            </a:r>
            <a:r>
              <a:rPr lang="tr-TR" sz="2100" dirty="0"/>
              <a:t>, </a:t>
            </a:r>
            <a:r>
              <a:rPr lang="tr-TR" sz="2100" i="1" dirty="0"/>
              <a:t>Tefsir</a:t>
            </a:r>
            <a:r>
              <a:rPr lang="tr-TR" sz="2100" dirty="0"/>
              <a:t>, 49.</a:t>
            </a:r>
            <a:endParaRPr lang="tr-TR" sz="2100" dirty="0"/>
          </a:p>
        </p:txBody>
      </p:sp>
    </p:spTree>
    <p:extLst>
      <p:ext uri="{BB962C8B-B14F-4D97-AF65-F5344CB8AC3E}">
        <p14:creationId xmlns:p14="http://schemas.microsoft.com/office/powerpoint/2010/main" val="135219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pc\Desktop\ISPARTA\TÜM RESİMLER\IMG_20180212_2306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068" y="836712"/>
            <a:ext cx="7112176" cy="51845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
        <p:nvSpPr>
          <p:cNvPr id="4" name="Dikdörtgen 3"/>
          <p:cNvSpPr/>
          <p:nvPr/>
        </p:nvSpPr>
        <p:spPr>
          <a:xfrm>
            <a:off x="2123728" y="1484785"/>
            <a:ext cx="5256584" cy="4401205"/>
          </a:xfrm>
          <a:prstGeom prst="rect">
            <a:avLst/>
          </a:prstGeom>
        </p:spPr>
        <p:txBody>
          <a:bodyPr wrap="square">
            <a:spAutoFit/>
          </a:bodyPr>
          <a:lstStyle/>
          <a:p>
            <a:pPr algn="ctr">
              <a:buNone/>
            </a:pPr>
            <a:r>
              <a:rPr lang="tr-TR" sz="2800" b="1" dirty="0" smtClean="0">
                <a:solidFill>
                  <a:schemeClr val="bg1"/>
                </a:solidFill>
              </a:rPr>
              <a:t>O HALDE MÜMİN KİMDİR?</a:t>
            </a:r>
          </a:p>
          <a:p>
            <a:pPr algn="ctr">
              <a:buNone/>
            </a:pPr>
            <a:endParaRPr lang="tr-TR" sz="2800" dirty="0" smtClean="0"/>
          </a:p>
          <a:p>
            <a:pPr algn="ctr">
              <a:buNone/>
            </a:pPr>
            <a:r>
              <a:rPr lang="tr-TR" sz="2800" b="1" dirty="0" smtClean="0">
                <a:solidFill>
                  <a:schemeClr val="bg1"/>
                </a:solidFill>
              </a:rPr>
              <a:t>«Mümin</a:t>
            </a:r>
            <a:r>
              <a:rPr lang="tr-TR" sz="2800" b="1" dirty="0">
                <a:solidFill>
                  <a:schemeClr val="bg1"/>
                </a:solidFill>
              </a:rPr>
              <a:t>, kendisiyle dostluk kurulabilen insandır. Kimseyle dostluk kurmayan ve kendisiyle de dostluk kurulmayan insanda hayır yoktur</a:t>
            </a:r>
            <a:r>
              <a:rPr lang="tr-TR" sz="2800" b="1" dirty="0" smtClean="0">
                <a:solidFill>
                  <a:schemeClr val="bg1"/>
                </a:solidFill>
              </a:rPr>
              <a:t>.»</a:t>
            </a:r>
            <a:endParaRPr lang="tr-TR" sz="2800" b="1" dirty="0">
              <a:solidFill>
                <a:schemeClr val="bg1"/>
              </a:solidFill>
            </a:endParaRPr>
          </a:p>
          <a:p>
            <a:pPr algn="ctr">
              <a:buNone/>
            </a:pPr>
            <a:r>
              <a:rPr lang="tr-TR" sz="2800" dirty="0"/>
              <a:t> (</a:t>
            </a:r>
            <a:r>
              <a:rPr lang="tr-TR" sz="2800" dirty="0" err="1"/>
              <a:t>Ahmed</a:t>
            </a:r>
            <a:r>
              <a:rPr lang="tr-TR" sz="2800" dirty="0"/>
              <a:t> b. </a:t>
            </a:r>
            <a:r>
              <a:rPr lang="tr-TR" sz="2800" dirty="0" err="1"/>
              <a:t>Hanbel</a:t>
            </a:r>
            <a:r>
              <a:rPr lang="tr-TR" sz="2800" dirty="0"/>
              <a:t>, II, 400)</a:t>
            </a:r>
          </a:p>
          <a:p>
            <a:endParaRPr lang="tr-TR" sz="2800" dirty="0"/>
          </a:p>
        </p:txBody>
      </p:sp>
    </p:spTree>
    <p:extLst>
      <p:ext uri="{BB962C8B-B14F-4D97-AF65-F5344CB8AC3E}">
        <p14:creationId xmlns:p14="http://schemas.microsoft.com/office/powerpoint/2010/main" val="373321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755576" y="836712"/>
            <a:ext cx="4104456" cy="4969728"/>
          </a:xfrm>
        </p:spPr>
        <p:txBody>
          <a:bodyPr>
            <a:noAutofit/>
          </a:bodyPr>
          <a:lstStyle/>
          <a:p>
            <a:pPr marL="68580" indent="0">
              <a:buNone/>
            </a:pPr>
            <a:r>
              <a:rPr lang="tr-TR" sz="1800" dirty="0" smtClean="0">
                <a:latin typeface="Times New Roman" pitchFamily="18" charset="0"/>
                <a:cs typeface="Times New Roman" pitchFamily="18" charset="0"/>
              </a:rPr>
              <a:t>«Bir </a:t>
            </a:r>
            <a:r>
              <a:rPr lang="tr-TR" sz="1800" dirty="0">
                <a:latin typeface="Times New Roman" pitchFamily="18" charset="0"/>
                <a:cs typeface="Times New Roman" pitchFamily="18" charset="0"/>
              </a:rPr>
              <a:t>gez gönül yıktın ise, kıldığın namaz değil</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Yetmiş iki millet dahi, elin yüzün </a:t>
            </a:r>
            <a:r>
              <a:rPr lang="tr-TR" sz="1800" dirty="0" err="1">
                <a:latin typeface="Times New Roman" pitchFamily="18" charset="0"/>
                <a:cs typeface="Times New Roman" pitchFamily="18" charset="0"/>
              </a:rPr>
              <a:t>yumaz</a:t>
            </a:r>
            <a:r>
              <a:rPr lang="tr-TR" sz="1800" dirty="0">
                <a:latin typeface="Times New Roman" pitchFamily="18" charset="0"/>
                <a:cs typeface="Times New Roman" pitchFamily="18" charset="0"/>
              </a:rPr>
              <a:t> değil</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Bir gönül yaptın ise, er eteğin tuttun ise</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Bir gez </a:t>
            </a:r>
            <a:r>
              <a:rPr lang="tr-TR" sz="1800" dirty="0" err="1">
                <a:latin typeface="Times New Roman" pitchFamily="18" charset="0"/>
                <a:cs typeface="Times New Roman" pitchFamily="18" charset="0"/>
              </a:rPr>
              <a:t>hayr</a:t>
            </a:r>
            <a:r>
              <a:rPr lang="tr-TR" sz="1800" dirty="0">
                <a:latin typeface="Times New Roman" pitchFamily="18" charset="0"/>
                <a:cs typeface="Times New Roman" pitchFamily="18" charset="0"/>
              </a:rPr>
              <a:t> ettin ise, birine bin az değil</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Erden sana nazar ola, için dışın nur ola</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Beli kurtulmuştan ola, </a:t>
            </a:r>
            <a:r>
              <a:rPr lang="tr-TR" sz="1800" dirty="0" err="1">
                <a:latin typeface="Times New Roman" pitchFamily="18" charset="0"/>
                <a:cs typeface="Times New Roman" pitchFamily="18" charset="0"/>
              </a:rPr>
              <a:t>şol</a:t>
            </a:r>
            <a:r>
              <a:rPr lang="tr-TR" sz="1800" dirty="0">
                <a:latin typeface="Times New Roman" pitchFamily="18" charset="0"/>
                <a:cs typeface="Times New Roman" pitchFamily="18" charset="0"/>
              </a:rPr>
              <a:t> kişi kim gammaz değil</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Er odur alçak dura, ayak odur yola vara</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Göz odur ki Hakk'ı göre, gündüz gören göz değil</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Yunus Emre'm sözün satar, söze bal ü yağ katar</a:t>
            </a:r>
            <a:br>
              <a:rPr lang="tr-TR" sz="1800" dirty="0">
                <a:latin typeface="Times New Roman" pitchFamily="18" charset="0"/>
                <a:cs typeface="Times New Roman" pitchFamily="18" charset="0"/>
              </a:rPr>
            </a:br>
            <a:r>
              <a:rPr lang="tr-TR" sz="1800" dirty="0">
                <a:latin typeface="Times New Roman" pitchFamily="18" charset="0"/>
                <a:cs typeface="Times New Roman" pitchFamily="18" charset="0"/>
              </a:rPr>
              <a:t>Altmış bin sarrafa satar, yükü gevherdir koz </a:t>
            </a:r>
            <a:r>
              <a:rPr lang="tr-TR" sz="1800" dirty="0" smtClean="0">
                <a:latin typeface="Times New Roman" pitchFamily="18" charset="0"/>
                <a:cs typeface="Times New Roman" pitchFamily="18" charset="0"/>
              </a:rPr>
              <a:t>değil.»</a:t>
            </a:r>
            <a:endParaRPr lang="tr-TR" sz="1800" dirty="0">
              <a:latin typeface="Times New Roman" pitchFamily="18" charset="0"/>
              <a:cs typeface="Times New Roman" pitchFamily="18" charset="0"/>
            </a:endParaRPr>
          </a:p>
        </p:txBody>
      </p:sp>
      <p:sp>
        <p:nvSpPr>
          <p:cNvPr id="4" name="İçerik Yer Tutucusu 3"/>
          <p:cNvSpPr>
            <a:spLocks noGrp="1"/>
          </p:cNvSpPr>
          <p:nvPr>
            <p:ph sz="quarter" idx="14"/>
          </p:nvPr>
        </p:nvSpPr>
        <p:spPr>
          <a:xfrm>
            <a:off x="5220072" y="3356992"/>
            <a:ext cx="3024336" cy="2592288"/>
          </a:xfrm>
        </p:spPr>
        <p:txBody>
          <a:bodyPr>
            <a:normAutofit/>
          </a:bodyPr>
          <a:lstStyle/>
          <a:p>
            <a:pPr marL="0" lvl="0" indent="0" fontAlgn="base">
              <a:spcBef>
                <a:spcPct val="0"/>
              </a:spcBef>
              <a:spcAft>
                <a:spcPct val="0"/>
              </a:spcAft>
              <a:buClrTx/>
              <a:buSzTx/>
              <a:buNone/>
            </a:pPr>
            <a:r>
              <a:rPr lang="tr-TR" sz="2000" dirty="0">
                <a:solidFill>
                  <a:srgbClr val="000000"/>
                </a:solidFill>
                <a:latin typeface="Times New Roman" pitchFamily="18" charset="0"/>
                <a:cs typeface="Times New Roman" pitchFamily="18" charset="0"/>
              </a:rPr>
              <a:t>Cep delik, cepken delik, </a:t>
            </a:r>
          </a:p>
          <a:p>
            <a:pPr marL="0" lvl="0" indent="0" fontAlgn="base">
              <a:spcBef>
                <a:spcPct val="0"/>
              </a:spcBef>
              <a:spcAft>
                <a:spcPct val="0"/>
              </a:spcAft>
              <a:buClrTx/>
              <a:buSzTx/>
              <a:buNone/>
            </a:pPr>
            <a:r>
              <a:rPr lang="tr-TR" sz="2000" dirty="0">
                <a:solidFill>
                  <a:srgbClr val="000000"/>
                </a:solidFill>
                <a:latin typeface="Times New Roman" pitchFamily="18" charset="0"/>
                <a:cs typeface="Times New Roman" pitchFamily="18" charset="0"/>
              </a:rPr>
              <a:t>Kol delik, mintan delik, </a:t>
            </a:r>
          </a:p>
          <a:p>
            <a:pPr marL="0" lvl="0" indent="0" fontAlgn="base">
              <a:spcBef>
                <a:spcPct val="0"/>
              </a:spcBef>
              <a:spcAft>
                <a:spcPct val="0"/>
              </a:spcAft>
              <a:buClrTx/>
              <a:buSzTx/>
              <a:buNone/>
            </a:pPr>
            <a:r>
              <a:rPr lang="tr-TR" sz="2000" dirty="0">
                <a:solidFill>
                  <a:srgbClr val="000000"/>
                </a:solidFill>
                <a:latin typeface="Times New Roman" pitchFamily="18" charset="0"/>
                <a:cs typeface="Times New Roman" pitchFamily="18" charset="0"/>
              </a:rPr>
              <a:t>Yen delik, kaftan delik, </a:t>
            </a:r>
          </a:p>
          <a:p>
            <a:pPr marL="0" lvl="0" indent="0" fontAlgn="base">
              <a:spcBef>
                <a:spcPct val="0"/>
              </a:spcBef>
              <a:spcAft>
                <a:spcPct val="0"/>
              </a:spcAft>
              <a:buClrTx/>
              <a:buSzTx/>
              <a:buNone/>
            </a:pPr>
            <a:r>
              <a:rPr lang="tr-TR" sz="2000" dirty="0">
                <a:solidFill>
                  <a:srgbClr val="000000"/>
                </a:solidFill>
                <a:latin typeface="Times New Roman" pitchFamily="18" charset="0"/>
                <a:cs typeface="Times New Roman" pitchFamily="18" charset="0"/>
              </a:rPr>
              <a:t>Kevgir misin be kardeşlik ! </a:t>
            </a:r>
          </a:p>
          <a:p>
            <a:pPr marL="0" lvl="0" indent="0" fontAlgn="base">
              <a:spcBef>
                <a:spcPct val="0"/>
              </a:spcBef>
              <a:spcAft>
                <a:spcPct val="0"/>
              </a:spcAft>
              <a:buClrTx/>
              <a:buSzTx/>
              <a:buNone/>
            </a:pPr>
            <a:r>
              <a:rPr lang="tr-TR" sz="2000" dirty="0">
                <a:solidFill>
                  <a:srgbClr val="000000"/>
                </a:solidFill>
                <a:latin typeface="Times New Roman" pitchFamily="18" charset="0"/>
                <a:cs typeface="Times New Roman" pitchFamily="18" charset="0"/>
                <a:hlinkClick r:id="rId2"/>
              </a:rPr>
              <a:t>Orhan Veli KANIK </a:t>
            </a:r>
            <a:r>
              <a:rPr lang="tr-TR" sz="900" dirty="0">
                <a:solidFill>
                  <a:schemeClr val="tx1"/>
                </a:solidFill>
                <a:latin typeface="Arial" pitchFamily="34" charset="0"/>
                <a:cs typeface="Arial" pitchFamily="34" charset="0"/>
              </a:rPr>
              <a:t/>
            </a:r>
            <a:br>
              <a:rPr lang="tr-TR" sz="900" dirty="0">
                <a:solidFill>
                  <a:schemeClr val="tx1"/>
                </a:solidFill>
                <a:latin typeface="Arial" pitchFamily="34" charset="0"/>
                <a:cs typeface="Arial" pitchFamily="34" charset="0"/>
              </a:rPr>
            </a:br>
            <a:endParaRPr lang="tr-TR" sz="2800" dirty="0">
              <a:solidFill>
                <a:schemeClr val="tx1"/>
              </a:solidFill>
              <a:latin typeface="Arial" pitchFamily="34" charset="0"/>
              <a:cs typeface="Arial" pitchFamily="34" charset="0"/>
            </a:endParaRPr>
          </a:p>
          <a:p>
            <a:endParaRPr lang="tr-TR" dirty="0"/>
          </a:p>
        </p:txBody>
      </p:sp>
      <p:sp>
        <p:nvSpPr>
          <p:cNvPr id="2" name="Dikdörtgen 1"/>
          <p:cNvSpPr/>
          <p:nvPr/>
        </p:nvSpPr>
        <p:spPr>
          <a:xfrm>
            <a:off x="5076056" y="908720"/>
            <a:ext cx="3168352" cy="1754326"/>
          </a:xfrm>
          <a:prstGeom prst="rect">
            <a:avLst/>
          </a:prstGeom>
        </p:spPr>
        <p:txBody>
          <a:bodyPr wrap="square">
            <a:spAutoFit/>
          </a:bodyPr>
          <a:lstStyle/>
          <a:p>
            <a:r>
              <a:rPr lang="tr-TR" dirty="0"/>
              <a:t> </a:t>
            </a:r>
            <a:r>
              <a:rPr lang="tr-TR" b="1" dirty="0">
                <a:solidFill>
                  <a:schemeClr val="accent2">
                    <a:lumMod val="75000"/>
                  </a:schemeClr>
                </a:solidFill>
              </a:rPr>
              <a:t>“Müminin mümine göre konumu, parçaları (bölümleri) birbirini destekleyen bir tek bina gibidir.” </a:t>
            </a:r>
            <a:r>
              <a:rPr lang="tr-TR" sz="1600" dirty="0"/>
              <a:t>(</a:t>
            </a:r>
            <a:r>
              <a:rPr lang="tr-TR" sz="1600" dirty="0" err="1"/>
              <a:t>Buharî</a:t>
            </a:r>
            <a:r>
              <a:rPr lang="tr-TR" sz="1600" dirty="0"/>
              <a:t>, Salat, 88; Müslim, </a:t>
            </a:r>
            <a:r>
              <a:rPr lang="tr-TR" sz="1600" dirty="0" err="1"/>
              <a:t>Birr</a:t>
            </a:r>
            <a:r>
              <a:rPr lang="tr-TR" sz="1600" dirty="0"/>
              <a:t>, 18)</a:t>
            </a:r>
          </a:p>
        </p:txBody>
      </p:sp>
    </p:spTree>
    <p:extLst>
      <p:ext uri="{BB962C8B-B14F-4D97-AF65-F5344CB8AC3E}">
        <p14:creationId xmlns:p14="http://schemas.microsoft.com/office/powerpoint/2010/main" val="1302245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908720"/>
            <a:ext cx="7128792" cy="1224136"/>
          </a:xfrm>
        </p:spPr>
        <p:txBody>
          <a:bodyPr>
            <a:noAutofit/>
          </a:bodyPr>
          <a:lstStyle/>
          <a:p>
            <a:r>
              <a:rPr lang="tr-TR" sz="3600" b="1" dirty="0" smtClean="0"/>
              <a:t/>
            </a:r>
            <a:br>
              <a:rPr lang="tr-TR" sz="3600" b="1" dirty="0" smtClean="0"/>
            </a:br>
            <a:r>
              <a:rPr lang="tr-TR" sz="2800" b="1" dirty="0" smtClean="0">
                <a:solidFill>
                  <a:srgbClr val="7030A0"/>
                </a:solidFill>
              </a:rPr>
              <a:t>MUHABBETİ </a:t>
            </a:r>
            <a:r>
              <a:rPr lang="tr-TR" sz="2800" b="1" dirty="0">
                <a:solidFill>
                  <a:srgbClr val="7030A0"/>
                </a:solidFill>
              </a:rPr>
              <a:t>ARTIRAN </a:t>
            </a:r>
            <a:r>
              <a:rPr lang="tr-TR" sz="2800" b="1" dirty="0" smtClean="0">
                <a:solidFill>
                  <a:srgbClr val="7030A0"/>
                </a:solidFill>
              </a:rPr>
              <a:t>ŞEYLERE GELİNCE…</a:t>
            </a:r>
            <a:br>
              <a:rPr lang="tr-TR" sz="2800" b="1" dirty="0" smtClean="0">
                <a:solidFill>
                  <a:srgbClr val="7030A0"/>
                </a:solidFill>
              </a:rPr>
            </a:br>
            <a:r>
              <a:rPr lang="tr-TR" sz="2800" b="1" dirty="0" smtClean="0">
                <a:solidFill>
                  <a:srgbClr val="7030A0"/>
                </a:solidFill>
              </a:rPr>
              <a:t>1-Hasta Ziyareti</a:t>
            </a:r>
            <a:r>
              <a:rPr lang="tr-TR" sz="2800" dirty="0">
                <a:solidFill>
                  <a:srgbClr val="7030A0"/>
                </a:solidFill>
              </a:rPr>
              <a:t/>
            </a:r>
            <a:br>
              <a:rPr lang="tr-TR" sz="2800" dirty="0">
                <a:solidFill>
                  <a:srgbClr val="7030A0"/>
                </a:solidFill>
              </a:rPr>
            </a:br>
            <a:endParaRPr lang="tr-TR" sz="2800" dirty="0">
              <a:solidFill>
                <a:srgbClr val="7030A0"/>
              </a:solidFill>
            </a:endParaRPr>
          </a:p>
        </p:txBody>
      </p:sp>
      <p:sp>
        <p:nvSpPr>
          <p:cNvPr id="4" name="Dikdörtgen 3"/>
          <p:cNvSpPr/>
          <p:nvPr/>
        </p:nvSpPr>
        <p:spPr>
          <a:xfrm>
            <a:off x="1115616" y="2708920"/>
            <a:ext cx="7200800" cy="3908762"/>
          </a:xfrm>
          <a:prstGeom prst="rect">
            <a:avLst/>
          </a:prstGeom>
        </p:spPr>
        <p:txBody>
          <a:bodyPr wrap="square">
            <a:spAutoFit/>
          </a:bodyPr>
          <a:lstStyle/>
          <a:p>
            <a:r>
              <a:rPr lang="tr-TR" sz="2800" b="1" dirty="0" smtClean="0">
                <a:solidFill>
                  <a:srgbClr val="7030A0"/>
                </a:solidFill>
              </a:rPr>
              <a:t>2- Birbirini </a:t>
            </a:r>
            <a:r>
              <a:rPr lang="tr-TR" sz="2800" b="1" dirty="0">
                <a:solidFill>
                  <a:srgbClr val="7030A0"/>
                </a:solidFill>
              </a:rPr>
              <a:t>Sevmek </a:t>
            </a:r>
            <a:endParaRPr lang="tr-TR" sz="2800" b="1" dirty="0" smtClean="0">
              <a:solidFill>
                <a:srgbClr val="7030A0"/>
              </a:solidFill>
            </a:endParaRPr>
          </a:p>
          <a:p>
            <a:pPr>
              <a:buNone/>
            </a:pPr>
            <a:r>
              <a:rPr lang="tr-TR" sz="2000" dirty="0"/>
              <a:t>“</a:t>
            </a:r>
            <a:r>
              <a:rPr lang="tr-TR" sz="2000" dirty="0" err="1"/>
              <a:t>Mü’min</a:t>
            </a:r>
            <a:r>
              <a:rPr lang="tr-TR" sz="2000" dirty="0"/>
              <a:t> bir kimse birini sevince bu sevgisini ona bildirsin.” buyurmuştur. </a:t>
            </a:r>
            <a:r>
              <a:rPr lang="tr-TR" sz="2000" dirty="0" smtClean="0"/>
              <a:t>(</a:t>
            </a:r>
            <a:r>
              <a:rPr lang="tr-TR" sz="2000" dirty="0" err="1"/>
              <a:t>Tirmizî</a:t>
            </a:r>
            <a:r>
              <a:rPr lang="tr-TR" sz="2000" dirty="0"/>
              <a:t>, </a:t>
            </a:r>
            <a:r>
              <a:rPr lang="tr-TR" sz="2000" dirty="0" err="1"/>
              <a:t>Zühd</a:t>
            </a:r>
            <a:r>
              <a:rPr lang="tr-TR" sz="2000" dirty="0"/>
              <a:t>, 53</a:t>
            </a:r>
            <a:r>
              <a:rPr lang="tr-TR" sz="2000" dirty="0" smtClean="0"/>
              <a:t>)</a:t>
            </a:r>
            <a:endParaRPr lang="tr-TR" sz="2000" dirty="0"/>
          </a:p>
          <a:p>
            <a:r>
              <a:rPr lang="tr-TR" sz="2000" b="1" dirty="0" smtClean="0">
                <a:solidFill>
                  <a:schemeClr val="accent2">
                    <a:lumMod val="75000"/>
                  </a:schemeClr>
                </a:solidFill>
              </a:rPr>
              <a:t>“İman </a:t>
            </a:r>
            <a:r>
              <a:rPr lang="tr-TR" sz="2000" b="1" dirty="0">
                <a:solidFill>
                  <a:schemeClr val="accent2">
                    <a:lumMod val="75000"/>
                  </a:schemeClr>
                </a:solidFill>
              </a:rPr>
              <a:t>etmedikçe cennete giremezsiniz. Birbirinizi sevmedikçe de gerçek anlamda iman etmiş olamazsınız</a:t>
            </a:r>
            <a:r>
              <a:rPr lang="tr-TR" sz="2000" b="1" dirty="0" smtClean="0">
                <a:solidFill>
                  <a:schemeClr val="accent2">
                    <a:lumMod val="75000"/>
                  </a:schemeClr>
                </a:solidFill>
              </a:rPr>
              <a:t>.”(</a:t>
            </a:r>
            <a:r>
              <a:rPr lang="tr-TR" sz="2000" dirty="0"/>
              <a:t>Müslim iman 93-94</a:t>
            </a:r>
            <a:r>
              <a:rPr lang="tr-TR" sz="2000" dirty="0" smtClean="0"/>
              <a:t>)</a:t>
            </a:r>
          </a:p>
          <a:p>
            <a:r>
              <a:rPr lang="tr-TR" sz="2000" dirty="0"/>
              <a:t>«Kim Müslüman kardeşinin ihtiyacını giderirse Allah da onun ihtiyacını giderir; kim Müslüman kardeşini bir sıkıntıdan kurtarırsa Allah da onu bir sıkıntıdan kurtarır; kim Müslüman kardeşinin bir kusurunu gizlerse Allah da onun kusurunu gizler(affeder)» (Buhari mezalim 3)</a:t>
            </a:r>
          </a:p>
          <a:p>
            <a:endParaRPr lang="tr-TR" sz="2000" dirty="0">
              <a:solidFill>
                <a:srgbClr val="7030A0"/>
              </a:solidFill>
            </a:endParaRPr>
          </a:p>
        </p:txBody>
      </p:sp>
      <p:sp>
        <p:nvSpPr>
          <p:cNvPr id="5" name="İçerik Yer Tutucusu 4"/>
          <p:cNvSpPr>
            <a:spLocks noGrp="1"/>
          </p:cNvSpPr>
          <p:nvPr>
            <p:ph idx="1"/>
          </p:nvPr>
        </p:nvSpPr>
        <p:spPr>
          <a:xfrm>
            <a:off x="1115616" y="1700808"/>
            <a:ext cx="7056784" cy="4680520"/>
          </a:xfrm>
        </p:spPr>
        <p:txBody>
          <a:bodyPr>
            <a:normAutofit/>
          </a:bodyPr>
          <a:lstStyle/>
          <a:p>
            <a:pPr marL="68580" indent="0">
              <a:buNone/>
            </a:pPr>
            <a:r>
              <a:rPr lang="tr-TR" sz="2000" dirty="0">
                <a:solidFill>
                  <a:schemeClr val="tx1"/>
                </a:solidFill>
              </a:rPr>
              <a:t>»Müslüman, hasta kardeşini ziyaret ettiğinde dönünceye kadar cennet bahçelerinde demektir.» </a:t>
            </a:r>
            <a:r>
              <a:rPr lang="tr-TR" sz="2000" dirty="0"/>
              <a:t>Müslim </a:t>
            </a:r>
            <a:r>
              <a:rPr lang="tr-TR" sz="2000" dirty="0" err="1"/>
              <a:t>Birr</a:t>
            </a:r>
            <a:r>
              <a:rPr lang="tr-TR" sz="2000" dirty="0"/>
              <a:t>, 41.</a:t>
            </a:r>
          </a:p>
          <a:p>
            <a:endParaRPr lang="tr-T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7030A0"/>
                </a:solidFill>
              </a:rPr>
              <a:t>3-Selam Verme</a:t>
            </a:r>
            <a:endParaRPr lang="tr-TR" sz="3200" b="1" dirty="0">
              <a:solidFill>
                <a:srgbClr val="7030A0"/>
              </a:solidFill>
            </a:endParaRPr>
          </a:p>
        </p:txBody>
      </p:sp>
      <p:sp>
        <p:nvSpPr>
          <p:cNvPr id="3" name="İçerik Yer Tutucus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scene3d>
              <a:camera prst="obliqueTopRight"/>
              <a:lightRig rig="threePt" dir="t"/>
            </a:scene3d>
          </a:bodyPr>
          <a:lstStyle/>
          <a:p>
            <a:r>
              <a:rPr lang="tr-TR" dirty="0" smtClean="0"/>
              <a:t>İslam beşeri münasebetlerde sevgi ve muhabbetin, </a:t>
            </a:r>
          </a:p>
          <a:p>
            <a:r>
              <a:rPr lang="tr-TR" dirty="0" smtClean="0"/>
              <a:t>Kur’an’da </a:t>
            </a:r>
            <a:r>
              <a:rPr lang="tr-TR" dirty="0"/>
              <a:t>da üzerinde önemle durulan (eve girerken selam verme(Nur 27) daha güzeliyle veya aynıyla karşılık verme,(Nisa 86) ancak selamlaşarak kurabileceklerini </a:t>
            </a:r>
            <a:r>
              <a:rPr lang="tr-TR" dirty="0" smtClean="0"/>
              <a:t>bildirir</a:t>
            </a:r>
            <a:r>
              <a:rPr lang="tr-TR" dirty="0"/>
              <a:t>.(Müslim iman 93-94)</a:t>
            </a:r>
          </a:p>
          <a:p>
            <a:endParaRPr lang="tr-TR" dirty="0"/>
          </a:p>
        </p:txBody>
      </p:sp>
    </p:spTree>
    <p:extLst>
      <p:ext uri="{BB962C8B-B14F-4D97-AF65-F5344CB8AC3E}">
        <p14:creationId xmlns:p14="http://schemas.microsoft.com/office/powerpoint/2010/main" val="1024561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533400" y="1371600"/>
            <a:ext cx="4182616" cy="1828800"/>
          </a:xfrm>
        </p:spPr>
        <p:txBody>
          <a:bodyPr>
            <a:normAutofit/>
          </a:bodyPr>
          <a:lstStyle/>
          <a:p>
            <a:pPr algn="ctr"/>
            <a:r>
              <a:rPr lang="tr-TR" sz="4800" b="1" dirty="0" smtClean="0">
                <a:solidFill>
                  <a:srgbClr val="7030A0"/>
                </a:solidFill>
              </a:rPr>
              <a:t>TEŞEKKÜR </a:t>
            </a:r>
            <a:r>
              <a:rPr lang="tr-TR" sz="4800" b="1" dirty="0" smtClean="0">
                <a:solidFill>
                  <a:srgbClr val="7030A0"/>
                </a:solidFill>
              </a:rPr>
              <a:t>EDERİZ…</a:t>
            </a:r>
            <a:endParaRPr lang="tr-TR" sz="4800" b="1" dirty="0">
              <a:solidFill>
                <a:srgbClr val="7030A0"/>
              </a:solidFill>
            </a:endParaRPr>
          </a:p>
        </p:txBody>
      </p:sp>
      <p:pic>
        <p:nvPicPr>
          <p:cNvPr id="1026" name="Picture 2" descr="C:\Users\hp-pc\Desktop\ISPARTA\TÜM RESİMLER\IMG_20170625_1313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1424199"/>
            <a:ext cx="4104456" cy="465635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
        <p:nvSpPr>
          <p:cNvPr id="2" name="Dikdörtgen 1"/>
          <p:cNvSpPr/>
          <p:nvPr/>
        </p:nvSpPr>
        <p:spPr>
          <a:xfrm>
            <a:off x="755577" y="3789040"/>
            <a:ext cx="3384376" cy="1938992"/>
          </a:xfrm>
          <a:prstGeom prst="rect">
            <a:avLst/>
          </a:prstGeom>
        </p:spPr>
        <p:txBody>
          <a:bodyPr wrap="square">
            <a:spAutoFit/>
          </a:bodyPr>
          <a:lstStyle/>
          <a:p>
            <a:pPr algn="ctr"/>
            <a:r>
              <a:rPr lang="tr-TR" sz="2400" b="1" dirty="0" smtClean="0"/>
              <a:t>HAZIRLAYAN:</a:t>
            </a:r>
          </a:p>
          <a:p>
            <a:pPr algn="ctr"/>
            <a:r>
              <a:rPr lang="tr-TR" sz="2400" b="1" dirty="0" smtClean="0"/>
              <a:t>HURİYE AYDEMİR NERİMAN ARMAĞAN KURAN KURSU ÖĞRETİCİSİ</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457200" y="1052736"/>
            <a:ext cx="8305800" cy="4176464"/>
          </a:xfrm>
        </p:spPr>
        <p:txBody>
          <a:bodyPr>
            <a:normAutofit fontScale="90000"/>
          </a:bodyPr>
          <a:lstStyle/>
          <a:p>
            <a:pPr algn="ctr"/>
            <a:r>
              <a:rPr lang="tr-TR" dirty="0" smtClean="0"/>
              <a:t> </a:t>
            </a:r>
            <a:r>
              <a:rPr lang="tr-TR" sz="2800" b="1" dirty="0" smtClean="0"/>
              <a:t>BİSMİLLAHİRRAHMANİRRAHİM</a:t>
            </a:r>
            <a:r>
              <a:rPr lang="tr-TR" sz="2800" dirty="0" smtClean="0"/>
              <a:t/>
            </a:r>
            <a:br>
              <a:rPr lang="tr-TR" sz="2800" dirty="0" smtClean="0"/>
            </a:br>
            <a:r>
              <a:rPr lang="ar-AE" sz="2800" dirty="0" smtClean="0"/>
              <a:t>يَا اَيُّهَا النَّاسُ اِنَّا خَلَقْنَاكُمْ مِنْ ذَكَرٍ وَاُنْثٰى وَجَعَلْنَاكُمْ شُعُوبًا وَقَبَائِلَ لِتَعَارَفُوا اِنَّ اَكْرَمَكُمْ عِنْدَ اللّٰهِ اَتْقٰیكُمْ اِنَّ اللّٰهَ عَلٖيمٌ خَبٖيرٌ«</a:t>
            </a:r>
            <a:r>
              <a:rPr lang="tr-TR" sz="2800" dirty="0" smtClean="0"/>
              <a:t/>
            </a:r>
            <a:br>
              <a:rPr lang="tr-TR" sz="2800" dirty="0" smtClean="0"/>
            </a:br>
            <a:r>
              <a:rPr lang="tr-TR" sz="2800" dirty="0" smtClean="0"/>
              <a:t/>
            </a:r>
            <a:br>
              <a:rPr lang="tr-TR" sz="2800" dirty="0" smtClean="0"/>
            </a:br>
            <a:r>
              <a:rPr lang="tr-TR" sz="2800" dirty="0" smtClean="0"/>
              <a:t>«</a:t>
            </a:r>
            <a:r>
              <a:rPr lang="tr-TR" sz="2800" b="1" dirty="0" smtClean="0">
                <a:latin typeface="+mn-lt"/>
              </a:rPr>
              <a:t>Ey insanlar! Şüphe yok ki, biz sizi bir erkek ve bir dişiden yarattık ve birbirinizi tanımanız için sizi boylara ve kabilelere ayırdık. Allah katında en değerli olanınız, O'na karşı gelmekten en çok sakınanınızdır. Şüphesiz Allah hakkıyla bilendir, hakkıyla haberdar olandır.» (</a:t>
            </a:r>
            <a:r>
              <a:rPr lang="tr-TR" sz="2800" b="1" dirty="0" err="1" smtClean="0">
                <a:latin typeface="+mn-lt"/>
              </a:rPr>
              <a:t>Hucurat</a:t>
            </a:r>
            <a:r>
              <a:rPr lang="tr-TR" sz="2800" b="1" dirty="0" smtClean="0">
                <a:latin typeface="+mn-lt"/>
              </a:rPr>
              <a:t> suresi 13)</a:t>
            </a:r>
            <a:endParaRPr lang="tr-TR" sz="2800"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fontAlgn="base"/>
            <a:r>
              <a:rPr lang="tr-TR" dirty="0" smtClean="0"/>
              <a:t> </a:t>
            </a:r>
            <a:r>
              <a:rPr lang="tr-TR" b="1" dirty="0"/>
              <a:t>Ebu </a:t>
            </a:r>
            <a:r>
              <a:rPr lang="tr-TR" b="1" dirty="0" err="1"/>
              <a:t>Hüreyre</a:t>
            </a:r>
            <a:r>
              <a:rPr lang="tr-TR" b="1" dirty="0"/>
              <a:t> (</a:t>
            </a:r>
            <a:r>
              <a:rPr lang="tr-TR" b="1" dirty="0" err="1"/>
              <a:t>r.a</a:t>
            </a:r>
            <a:r>
              <a:rPr lang="tr-TR" b="1" dirty="0"/>
              <a:t>.)’den rivayet edildiğine göre, Allah </a:t>
            </a:r>
            <a:r>
              <a:rPr lang="tr-TR" b="1" dirty="0" err="1"/>
              <a:t>Rasulü</a:t>
            </a:r>
            <a:r>
              <a:rPr lang="tr-TR" b="1" dirty="0"/>
              <a:t> (</a:t>
            </a:r>
            <a:r>
              <a:rPr lang="tr-TR" b="1" dirty="0" err="1"/>
              <a:t>s.a.s</a:t>
            </a:r>
            <a:r>
              <a:rPr lang="tr-TR" b="1" dirty="0"/>
              <a:t>.) şöyle buyurmuştur</a:t>
            </a:r>
            <a:r>
              <a:rPr lang="tr-TR" b="1" dirty="0" smtClean="0"/>
              <a:t>:</a:t>
            </a:r>
            <a:r>
              <a:rPr lang="tr-TR" dirty="0"/>
              <a:t> </a:t>
            </a:r>
            <a:r>
              <a:rPr lang="tr-TR" b="1" dirty="0" smtClean="0"/>
              <a:t>“</a:t>
            </a:r>
            <a:r>
              <a:rPr lang="tr-TR" b="1" dirty="0"/>
              <a:t>Her doğan çocuk fıtrat üzere doğar. Sonra anne babası onu Yahudi, Hristiyan veya Mecusi yapar.” (Buhari, Tefsir (</a:t>
            </a:r>
            <a:r>
              <a:rPr lang="tr-TR" b="1" dirty="0" err="1"/>
              <a:t>Rûm</a:t>
            </a:r>
            <a:r>
              <a:rPr lang="tr-TR" b="1" dirty="0"/>
              <a:t>), 2</a:t>
            </a:r>
            <a:r>
              <a:rPr lang="tr-TR" b="1" dirty="0" smtClean="0"/>
              <a:t>)</a:t>
            </a:r>
            <a:endParaRPr lang="tr-TR" dirty="0" smtClean="0"/>
          </a:p>
          <a:p>
            <a:r>
              <a:rPr lang="tr-TR" dirty="0" smtClean="0"/>
              <a:t>Bu yönüyle İslam dininin muhatabı, tüm insanlıktır. Hz. Peygamberimiz (</a:t>
            </a:r>
            <a:r>
              <a:rPr lang="tr-TR" dirty="0" err="1" smtClean="0"/>
              <a:t>a.s</a:t>
            </a:r>
            <a:r>
              <a:rPr lang="tr-TR" dirty="0" smtClean="0"/>
              <a:t>.) Medine’ye hicretten sonra ilk işi </a:t>
            </a:r>
            <a:r>
              <a:rPr lang="tr-TR" dirty="0" err="1" smtClean="0"/>
              <a:t>müslümanlar</a:t>
            </a:r>
            <a:r>
              <a:rPr lang="tr-TR" dirty="0" smtClean="0"/>
              <a:t> arasında </a:t>
            </a:r>
            <a:r>
              <a:rPr lang="tr-TR" dirty="0" err="1" smtClean="0"/>
              <a:t>muahat</a:t>
            </a:r>
            <a:r>
              <a:rPr lang="tr-TR" dirty="0" smtClean="0"/>
              <a:t>/kardeşlik tesis etmesi; diğer din mensuplarıyla da huzur ve sükun içinde yaşamak için Medine Vesikasını hazırlaması olmuştur.</a:t>
            </a:r>
          </a:p>
          <a:p>
            <a:r>
              <a:rPr lang="tr-TR" dirty="0" smtClean="0"/>
              <a:t>Demek ki, farklı nedenlerle bir yere yerleşmek, olumlu insani ilişkilerin temini ve tesisi için de bazı adımlar ve açılımlar gerektirir.</a:t>
            </a:r>
          </a:p>
          <a:p>
            <a:endParaRPr lang="tr-TR" dirty="0"/>
          </a:p>
          <a:p>
            <a:endParaRPr lang="tr-TR" dirty="0" smtClean="0"/>
          </a:p>
        </p:txBody>
      </p:sp>
      <p:sp>
        <p:nvSpPr>
          <p:cNvPr id="2" name="Dikdörtgen 1"/>
          <p:cNvSpPr/>
          <p:nvPr/>
        </p:nvSpPr>
        <p:spPr>
          <a:xfrm>
            <a:off x="755576" y="692696"/>
            <a:ext cx="7560840" cy="1200329"/>
          </a:xfrm>
          <a:prstGeom prst="rect">
            <a:avLst/>
          </a:prstGeom>
        </p:spPr>
        <p:txBody>
          <a:bodyPr wrap="square">
            <a:spAutoFit/>
          </a:bodyPr>
          <a:lstStyle/>
          <a:p>
            <a:r>
              <a:rPr lang="tr-TR" dirty="0"/>
              <a:t> </a:t>
            </a:r>
            <a:r>
              <a:rPr lang="tr-TR" dirty="0" smtClean="0"/>
              <a:t>  </a:t>
            </a:r>
            <a:r>
              <a:rPr lang="tr-TR" sz="2400" dirty="0" smtClean="0"/>
              <a:t>Hz</a:t>
            </a:r>
            <a:r>
              <a:rPr lang="tr-TR" sz="2400" dirty="0"/>
              <a:t>. Ali (</a:t>
            </a:r>
            <a:r>
              <a:rPr lang="tr-TR" sz="2400" dirty="0" err="1"/>
              <a:t>r.a</a:t>
            </a:r>
            <a:r>
              <a:rPr lang="tr-TR" sz="2400" dirty="0"/>
              <a:t>.): </a:t>
            </a:r>
            <a:endParaRPr lang="tr-TR" sz="2400" dirty="0" smtClean="0"/>
          </a:p>
          <a:p>
            <a:r>
              <a:rPr lang="tr-TR" sz="2400" dirty="0" smtClean="0"/>
              <a:t>«</a:t>
            </a:r>
            <a:r>
              <a:rPr lang="tr-TR" sz="2400" b="1" dirty="0">
                <a:solidFill>
                  <a:srgbClr val="0070C0"/>
                </a:solidFill>
              </a:rPr>
              <a:t>i</a:t>
            </a:r>
            <a:r>
              <a:rPr lang="tr-TR" sz="2400" b="1" dirty="0" smtClean="0">
                <a:solidFill>
                  <a:srgbClr val="0070C0"/>
                </a:solidFill>
              </a:rPr>
              <a:t>nsanlar </a:t>
            </a:r>
            <a:r>
              <a:rPr lang="tr-TR" sz="2400" b="1" dirty="0">
                <a:solidFill>
                  <a:srgbClr val="0070C0"/>
                </a:solidFill>
              </a:rPr>
              <a:t>ya dinde kardeşin ya da hilkatte eşindir</a:t>
            </a:r>
            <a:r>
              <a:rPr lang="tr-TR" sz="2400" dirty="0"/>
              <a:t>» 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2636912"/>
            <a:ext cx="4824536" cy="3489251"/>
          </a:xfrm>
        </p:spPr>
        <p:txBody>
          <a:bodyPr>
            <a:normAutofit/>
          </a:bodyPr>
          <a:lstStyle/>
          <a:p>
            <a:pPr marL="68580" indent="0">
              <a:buNone/>
            </a:pPr>
            <a:r>
              <a:rPr lang="tr-TR" sz="2400" dirty="0" smtClean="0"/>
              <a:t>İnsanoğlu </a:t>
            </a:r>
            <a:r>
              <a:rPr lang="tr-TR" sz="2400" dirty="0"/>
              <a:t>sosyal bir varlıktır. Tarih </a:t>
            </a:r>
            <a:r>
              <a:rPr lang="tr-TR" sz="2400" dirty="0" smtClean="0"/>
              <a:t>boyunca insanlar </a:t>
            </a:r>
            <a:r>
              <a:rPr lang="tr-TR" sz="2400" dirty="0"/>
              <a:t>beraber </a:t>
            </a:r>
            <a:r>
              <a:rPr lang="tr-TR" dirty="0"/>
              <a:t>yaşamışlardır. </a:t>
            </a:r>
            <a:r>
              <a:rPr lang="tr-TR" sz="2400" dirty="0"/>
              <a:t>Bu zorunluluk dayanışmayı, yardımlaşmayı, inançlara saygı duymayı, başkasına karşı hoşgörülü olmayı gerektirir</a:t>
            </a:r>
            <a:r>
              <a:rPr lang="tr-TR" sz="2400" dirty="0" smtClean="0"/>
              <a:t>.</a:t>
            </a:r>
            <a:r>
              <a:rPr lang="tr-TR" sz="2400" dirty="0"/>
              <a:t> </a:t>
            </a:r>
            <a:endParaRPr lang="tr-TR" dirty="0"/>
          </a:p>
        </p:txBody>
      </p:sp>
      <p:pic>
        <p:nvPicPr>
          <p:cNvPr id="1026" name="Picture 2" descr="C:\Users\hp-pc\Desktop\ISPARTA\TÜM RESİMLER\TASARIM\IMG_20180218_2113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1189896"/>
            <a:ext cx="1944215" cy="43204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Dikdörtgen 1"/>
          <p:cNvSpPr/>
          <p:nvPr/>
        </p:nvSpPr>
        <p:spPr>
          <a:xfrm>
            <a:off x="1043608" y="764704"/>
            <a:ext cx="5112568" cy="1754326"/>
          </a:xfrm>
          <a:prstGeom prst="rect">
            <a:avLst/>
          </a:prstGeom>
        </p:spPr>
        <p:txBody>
          <a:bodyPr wrap="square">
            <a:spAutoFit/>
          </a:bodyPr>
          <a:lstStyle/>
          <a:p>
            <a:r>
              <a:rPr lang="tr-TR" dirty="0"/>
              <a:t>“</a:t>
            </a:r>
            <a:r>
              <a:rPr lang="tr-TR" dirty="0">
                <a:solidFill>
                  <a:srgbClr val="FF0000"/>
                </a:solidFill>
              </a:rPr>
              <a:t>Birbirlerini sevmekte, birbirlerine acımakta ve birbirlerine şefkat hususunda müminler adeta tek bir vücut (beden) gibidirler. Ondan bir uzuv şikâyet ederse, uykusuzluk ve ateşle vücudun diğer uzuvları da ona iştirak ederler</a:t>
            </a:r>
            <a:r>
              <a:rPr lang="tr-TR" dirty="0"/>
              <a:t>.” (Müslim, </a:t>
            </a:r>
            <a:r>
              <a:rPr lang="tr-TR" dirty="0" err="1"/>
              <a:t>Birr</a:t>
            </a:r>
            <a:r>
              <a:rPr lang="tr-TR" dirty="0"/>
              <a:t>, 67)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836712"/>
            <a:ext cx="7200800" cy="5184576"/>
          </a:xfrm>
        </p:spPr>
        <p:txBody>
          <a:bodyPr>
            <a:normAutofit/>
          </a:bodyPr>
          <a:lstStyle/>
          <a:p>
            <a:endParaRPr lang="tr-TR" dirty="0" smtClean="0"/>
          </a:p>
          <a:p>
            <a:r>
              <a:rPr lang="tr-TR" dirty="0" smtClean="0"/>
              <a:t>Bugün </a:t>
            </a:r>
            <a:r>
              <a:rPr lang="tr-TR" dirty="0" smtClean="0"/>
              <a:t>dünyada birçok ülke </a:t>
            </a:r>
            <a:r>
              <a:rPr lang="tr-TR" dirty="0" smtClean="0"/>
              <a:t>açlık</a:t>
            </a:r>
            <a:r>
              <a:rPr lang="tr-TR" dirty="0"/>
              <a:t>, fakirlik, işsizlik, fırsat eşitsizliği, inançsızlık, zulüm, yetersiz sağlık sorunları, eğitim ve hukuk alanındaki </a:t>
            </a:r>
            <a:r>
              <a:rPr lang="tr-TR" dirty="0" smtClean="0"/>
              <a:t>sorunlar </a:t>
            </a:r>
            <a:r>
              <a:rPr lang="tr-TR" dirty="0" smtClean="0"/>
              <a:t> </a:t>
            </a:r>
            <a:r>
              <a:rPr lang="tr-TR" dirty="0"/>
              <a:t>yanında insanlar </a:t>
            </a:r>
            <a:r>
              <a:rPr lang="tr-TR" dirty="0" smtClean="0"/>
              <a:t>arasında iletişim, </a:t>
            </a:r>
            <a:r>
              <a:rPr lang="tr-TR" dirty="0"/>
              <a:t>hoşgörü ve tolerans eksikliği, farklılıklara karşı tahammülsüzlük </a:t>
            </a:r>
            <a:r>
              <a:rPr lang="tr-TR" dirty="0" smtClean="0"/>
              <a:t>gibi</a:t>
            </a:r>
            <a:r>
              <a:rPr lang="tr-TR" dirty="0"/>
              <a:t> </a:t>
            </a:r>
            <a:r>
              <a:rPr lang="tr-TR" dirty="0" smtClean="0"/>
              <a:t>problemlerle </a:t>
            </a:r>
            <a:r>
              <a:rPr lang="tr-TR" dirty="0" smtClean="0"/>
              <a:t>karşı karşıyadır…</a:t>
            </a:r>
          </a:p>
          <a:p>
            <a:r>
              <a:rPr lang="tr-TR" dirty="0"/>
              <a:t>T</a:t>
            </a:r>
            <a:r>
              <a:rPr lang="tr-TR" dirty="0" smtClean="0"/>
              <a:t>oplumda </a:t>
            </a:r>
            <a:r>
              <a:rPr lang="tr-TR" b="1" dirty="0" smtClean="0"/>
              <a:t>farklılıklara </a:t>
            </a:r>
            <a:r>
              <a:rPr lang="tr-TR" b="1" dirty="0"/>
              <a:t>saygı, başkalarının fikirlerini ifade etmelerine</a:t>
            </a:r>
            <a:r>
              <a:rPr lang="tr-TR" dirty="0"/>
              <a:t> </a:t>
            </a:r>
            <a:r>
              <a:rPr lang="tr-TR" b="1" dirty="0"/>
              <a:t>fırsat tanıma, diyalog</a:t>
            </a:r>
            <a:r>
              <a:rPr lang="tr-TR" dirty="0"/>
              <a:t> ve </a:t>
            </a:r>
            <a:r>
              <a:rPr lang="tr-TR" b="1" dirty="0"/>
              <a:t>etkili iletişimin</a:t>
            </a:r>
            <a:r>
              <a:rPr lang="tr-TR" dirty="0"/>
              <a:t> </a:t>
            </a:r>
            <a:r>
              <a:rPr lang="tr-TR" dirty="0" smtClean="0"/>
              <a:t>sağlanması için herkes üzerine düşeni yapmak zorundadır.</a:t>
            </a:r>
            <a:endParaRPr lang="tr-TR" dirty="0"/>
          </a:p>
        </p:txBody>
      </p:sp>
      <p:sp>
        <p:nvSpPr>
          <p:cNvPr id="1025" name="Rectangle 1"/>
          <p:cNvSpPr>
            <a:spLocks noChangeArrowheads="1"/>
          </p:cNvSpPr>
          <p:nvPr/>
        </p:nvSpPr>
        <p:spPr bwMode="auto">
          <a:xfrm>
            <a:off x="395537" y="1122063"/>
            <a:ext cx="26570951"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r>
            <a:b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br>
            <a: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r>
            <a:b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br>
            <a: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r>
            <a:br>
              <a:rPr kumimoji="0" lang="tr-TR" sz="16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br>
            <a:endParaRPr kumimoji="0" lang="tr-T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052736"/>
            <a:ext cx="7776864" cy="4779893"/>
          </a:xfrm>
        </p:spPr>
        <p:txBody>
          <a:bodyPr numCol="2">
            <a:normAutofit/>
          </a:bodyPr>
          <a:lstStyle/>
          <a:p>
            <a:r>
              <a:rPr lang="tr-TR" sz="1800" dirty="0" smtClean="0"/>
              <a:t>«Beni</a:t>
            </a:r>
            <a:r>
              <a:rPr lang="tr-TR" sz="1800" dirty="0"/>
              <a:t> </a:t>
            </a:r>
            <a:r>
              <a:rPr lang="tr-TR" sz="1800" dirty="0" smtClean="0"/>
              <a:t>hor görme kardeşim </a:t>
            </a:r>
            <a:br>
              <a:rPr lang="tr-TR" sz="1800" dirty="0" smtClean="0"/>
            </a:br>
            <a:r>
              <a:rPr lang="tr-TR" sz="1800" dirty="0" smtClean="0"/>
              <a:t>sen altınsın ben tunç muyum </a:t>
            </a:r>
            <a:br>
              <a:rPr lang="tr-TR" sz="1800" dirty="0" smtClean="0"/>
            </a:br>
            <a:r>
              <a:rPr lang="tr-TR" sz="1800" dirty="0" smtClean="0"/>
              <a:t>aynı vardan var olmuşuz </a:t>
            </a:r>
            <a:br>
              <a:rPr lang="tr-TR" sz="1800" dirty="0" smtClean="0"/>
            </a:br>
            <a:r>
              <a:rPr lang="tr-TR" sz="1800" dirty="0" smtClean="0"/>
              <a:t>sen gümüşsün ben sac mıyım </a:t>
            </a:r>
            <a:br>
              <a:rPr lang="tr-TR" sz="1800" dirty="0" smtClean="0"/>
            </a:br>
            <a:r>
              <a:rPr lang="tr-TR" sz="1800" dirty="0" smtClean="0"/>
              <a:t/>
            </a:r>
            <a:br>
              <a:rPr lang="tr-TR" sz="1800" dirty="0" smtClean="0"/>
            </a:br>
            <a:r>
              <a:rPr lang="tr-TR" sz="1800" dirty="0" smtClean="0"/>
              <a:t>ne var ise sende bende </a:t>
            </a:r>
            <a:br>
              <a:rPr lang="tr-TR" sz="1800" dirty="0" smtClean="0"/>
            </a:br>
            <a:r>
              <a:rPr lang="tr-TR" sz="1800" dirty="0" smtClean="0"/>
              <a:t>aynı varlık her bedende </a:t>
            </a:r>
            <a:br>
              <a:rPr lang="tr-TR" sz="1800" dirty="0" smtClean="0"/>
            </a:br>
            <a:r>
              <a:rPr lang="tr-TR" sz="1800" dirty="0" smtClean="0"/>
              <a:t>yarın mezara girende </a:t>
            </a:r>
            <a:br>
              <a:rPr lang="tr-TR" sz="1800" dirty="0" smtClean="0"/>
            </a:br>
            <a:r>
              <a:rPr lang="tr-TR" sz="1800" dirty="0" smtClean="0"/>
              <a:t>sen toksun da ben aç mıyım </a:t>
            </a:r>
            <a:br>
              <a:rPr lang="tr-TR" sz="1800" dirty="0" smtClean="0"/>
            </a:br>
            <a:r>
              <a:rPr lang="tr-TR" sz="1800" dirty="0" smtClean="0"/>
              <a:t/>
            </a:r>
            <a:br>
              <a:rPr lang="tr-TR" sz="1800" dirty="0" smtClean="0"/>
            </a:br>
            <a:r>
              <a:rPr lang="tr-TR" sz="1800" dirty="0" smtClean="0"/>
              <a:t>Kimi</a:t>
            </a:r>
            <a:r>
              <a:rPr lang="tr-TR" sz="1800" dirty="0"/>
              <a:t> </a:t>
            </a:r>
            <a:r>
              <a:rPr lang="tr-TR" sz="1800" dirty="0" smtClean="0"/>
              <a:t>molla kimi derviş</a:t>
            </a:r>
            <a:r>
              <a:rPr lang="tr-TR" sz="1800" dirty="0"/>
              <a:t> </a:t>
            </a:r>
            <a:br>
              <a:rPr lang="tr-TR" sz="1800" dirty="0"/>
            </a:br>
            <a:r>
              <a:rPr lang="tr-TR" sz="1800" dirty="0"/>
              <a:t>Allah </a:t>
            </a:r>
            <a:r>
              <a:rPr lang="tr-TR" sz="1800" dirty="0" smtClean="0"/>
              <a:t>bize neler vermiş</a:t>
            </a:r>
            <a:r>
              <a:rPr lang="tr-TR" sz="1800" dirty="0"/>
              <a:t> </a:t>
            </a:r>
            <a:br>
              <a:rPr lang="tr-TR" sz="1800" dirty="0"/>
            </a:br>
            <a:r>
              <a:rPr lang="tr-TR" sz="1800" dirty="0"/>
              <a:t>Kimi </a:t>
            </a:r>
            <a:r>
              <a:rPr lang="tr-TR" sz="1800" dirty="0" smtClean="0"/>
              <a:t>arı çiçek dermiş</a:t>
            </a:r>
            <a:r>
              <a:rPr lang="tr-TR" sz="1800" dirty="0"/>
              <a:t> </a:t>
            </a:r>
            <a:br>
              <a:rPr lang="tr-TR" sz="1800" dirty="0"/>
            </a:br>
            <a:r>
              <a:rPr lang="tr-TR" sz="1800" dirty="0"/>
              <a:t>Sen </a:t>
            </a:r>
            <a:r>
              <a:rPr lang="tr-TR" sz="1800" dirty="0" smtClean="0"/>
              <a:t>balsın da ben çeç miyim</a:t>
            </a:r>
            <a:r>
              <a:rPr lang="tr-TR" sz="1800" dirty="0"/>
              <a:t> </a:t>
            </a:r>
            <a:br>
              <a:rPr lang="tr-TR" sz="1800" dirty="0"/>
            </a:br>
            <a:r>
              <a:rPr lang="tr-TR" sz="1800" dirty="0"/>
              <a:t/>
            </a:r>
            <a:br>
              <a:rPr lang="tr-TR" sz="1800" dirty="0"/>
            </a:br>
            <a:r>
              <a:rPr lang="tr-TR" sz="1800" dirty="0" smtClean="0"/>
              <a:t>topraktandır cümle beden </a:t>
            </a:r>
            <a:br>
              <a:rPr lang="tr-TR" sz="1800" dirty="0" smtClean="0"/>
            </a:br>
            <a:r>
              <a:rPr lang="tr-TR" sz="1800" dirty="0" smtClean="0"/>
              <a:t>nefsini öldür ölmeden </a:t>
            </a:r>
            <a:br>
              <a:rPr lang="tr-TR" sz="1800" dirty="0" smtClean="0"/>
            </a:br>
            <a:r>
              <a:rPr lang="tr-TR" sz="1800" dirty="0" smtClean="0"/>
              <a:t>böyle emretmiş Yaradan </a:t>
            </a:r>
            <a:br>
              <a:rPr lang="tr-TR" sz="1800" dirty="0" smtClean="0"/>
            </a:br>
            <a:r>
              <a:rPr lang="tr-TR" sz="1800" dirty="0" smtClean="0"/>
              <a:t>sen kalemsin ben uç muyum </a:t>
            </a:r>
            <a:br>
              <a:rPr lang="tr-TR" sz="1800" dirty="0" smtClean="0"/>
            </a:br>
            <a:r>
              <a:rPr lang="tr-TR" sz="1800" dirty="0" smtClean="0"/>
              <a:t/>
            </a:r>
            <a:br>
              <a:rPr lang="tr-TR" sz="1800" dirty="0" smtClean="0"/>
            </a:br>
            <a:r>
              <a:rPr lang="tr-TR" sz="1800" dirty="0" smtClean="0"/>
              <a:t>tabiata </a:t>
            </a:r>
            <a:r>
              <a:rPr lang="tr-TR" sz="1800" dirty="0" err="1" smtClean="0"/>
              <a:t>veysel</a:t>
            </a:r>
            <a:r>
              <a:rPr lang="tr-TR" sz="1800" dirty="0" smtClean="0"/>
              <a:t> aşık </a:t>
            </a:r>
            <a:br>
              <a:rPr lang="tr-TR" sz="1800" dirty="0" smtClean="0"/>
            </a:br>
            <a:r>
              <a:rPr lang="tr-TR" sz="1800" dirty="0" smtClean="0"/>
              <a:t>topraktan olduk </a:t>
            </a:r>
            <a:r>
              <a:rPr lang="tr-TR" sz="1800" dirty="0" err="1" smtClean="0"/>
              <a:t>kardaşık</a:t>
            </a:r>
            <a:r>
              <a:rPr lang="tr-TR" sz="1800" dirty="0" smtClean="0"/>
              <a:t> </a:t>
            </a:r>
            <a:br>
              <a:rPr lang="tr-TR" sz="1800" dirty="0" smtClean="0"/>
            </a:br>
            <a:r>
              <a:rPr lang="tr-TR" sz="1800" dirty="0" smtClean="0"/>
              <a:t>aynı yolcuyuz </a:t>
            </a:r>
            <a:r>
              <a:rPr lang="tr-TR" sz="1800" dirty="0" err="1" smtClean="0"/>
              <a:t>yoldaşık</a:t>
            </a:r>
            <a:r>
              <a:rPr lang="tr-TR" sz="1800" dirty="0" smtClean="0"/>
              <a:t> </a:t>
            </a:r>
            <a:br>
              <a:rPr lang="tr-TR" sz="1800" dirty="0" smtClean="0"/>
            </a:br>
            <a:r>
              <a:rPr lang="tr-TR" sz="1800" dirty="0" smtClean="0"/>
              <a:t>sen yolcusun ben </a:t>
            </a:r>
            <a:r>
              <a:rPr lang="tr-TR" sz="1800" dirty="0" err="1" smtClean="0"/>
              <a:t>bacmıyım</a:t>
            </a:r>
            <a:r>
              <a:rPr lang="tr-TR" sz="1800" dirty="0" smtClean="0"/>
              <a:t>»</a:t>
            </a:r>
            <a:endParaRPr lang="tr-TR" sz="1800" dirty="0"/>
          </a:p>
          <a:p>
            <a:r>
              <a:rPr lang="tr-TR" sz="1800" b="1" dirty="0" smtClean="0">
                <a:solidFill>
                  <a:srgbClr val="00B0F0"/>
                </a:solidFill>
              </a:rPr>
              <a:t>Aşık Veysel Şatıroğlu </a:t>
            </a:r>
          </a:p>
          <a:p>
            <a:endParaRPr lang="tr-TR" sz="1800" b="1" dirty="0" smtClean="0">
              <a:solidFill>
                <a:srgbClr val="00B0F0"/>
              </a:solidFill>
            </a:endParaRPr>
          </a:p>
          <a:p>
            <a:r>
              <a:rPr lang="tr-TR" sz="1800" b="1" dirty="0" smtClean="0"/>
              <a:t>çeç</a:t>
            </a:r>
            <a:r>
              <a:rPr lang="tr-TR" sz="1800" dirty="0" smtClean="0"/>
              <a:t>: henüz </a:t>
            </a:r>
            <a:r>
              <a:rPr lang="tr-TR" sz="1800" dirty="0"/>
              <a:t>samanla karışık, kalburdan geçirilmemiş tahıl yığını</a:t>
            </a:r>
            <a:r>
              <a:rPr lang="tr-TR" sz="1800" dirty="0" smtClean="0"/>
              <a:t>.</a:t>
            </a:r>
          </a:p>
          <a:p>
            <a:r>
              <a:rPr lang="tr-TR" sz="1800" b="1" dirty="0" smtClean="0"/>
              <a:t>baç: </a:t>
            </a:r>
            <a:r>
              <a:rPr lang="tr-TR" sz="1800" dirty="0" smtClean="0"/>
              <a:t>yolcuya </a:t>
            </a:r>
            <a:r>
              <a:rPr lang="tr-TR" sz="1800" dirty="0"/>
              <a:t>zorluk </a:t>
            </a:r>
            <a:r>
              <a:rPr lang="tr-TR" sz="1800" dirty="0" smtClean="0"/>
              <a:t>olan, karşıt, zorla alınan haraç</a:t>
            </a:r>
            <a:endParaRPr lang="tr-T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92696"/>
            <a:ext cx="7560840" cy="864096"/>
          </a:xfrm>
        </p:spPr>
        <p:txBody>
          <a:bodyPr>
            <a:normAutofit/>
          </a:bodyPr>
          <a:lstStyle/>
          <a:p>
            <a:r>
              <a:rPr lang="tr-TR" sz="2400" b="1" dirty="0" smtClean="0"/>
              <a:t>KURAN-I KERİM BÜTÜN CANLILARA KARŞI SORUMLU OLDUĞUMUZU BİLDİRİR</a:t>
            </a:r>
            <a:endParaRPr lang="tr-TR" sz="2400" dirty="0"/>
          </a:p>
        </p:txBody>
      </p:sp>
      <p:sp>
        <p:nvSpPr>
          <p:cNvPr id="3" name="2 İçerik Yer Tutucusu"/>
          <p:cNvSpPr>
            <a:spLocks noGrp="1"/>
          </p:cNvSpPr>
          <p:nvPr>
            <p:ph idx="1"/>
          </p:nvPr>
        </p:nvSpPr>
        <p:spPr>
          <a:xfrm>
            <a:off x="3491880" y="1556792"/>
            <a:ext cx="4968552" cy="4563869"/>
          </a:xfrm>
        </p:spPr>
        <p:txBody>
          <a:bodyPr>
            <a:normAutofit/>
          </a:bodyPr>
          <a:lstStyle/>
          <a:p>
            <a:r>
              <a:rPr lang="tr-TR" dirty="0" smtClean="0"/>
              <a:t>Kur’an, bir yandan şükür, takva, sabır, iffet, doğruluk, dürüstlük ve çalışkanlık gibi ahlâkî değerlerin önemine vurgu yaparken;</a:t>
            </a:r>
          </a:p>
          <a:p>
            <a:r>
              <a:rPr lang="tr-TR" dirty="0" smtClean="0"/>
              <a:t>Öte yandan birlikte yaşamanın gereği olarak paylaşma, af, dayanışma, fedakârlık gibi erdemleri ön plana çıkararak toplumsal yapıyı güçlendiren ahlaki ve insani erdemleri öğütler.</a:t>
            </a:r>
            <a:endParaRPr lang="tr-TR" dirty="0"/>
          </a:p>
        </p:txBody>
      </p:sp>
      <p:pic>
        <p:nvPicPr>
          <p:cNvPr id="2051" name="Picture 3" descr="C:\Users\hp-pc\Desktop\ISPARTA\TÜM RESİMLER\IMG_20170713_2012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93699"/>
            <a:ext cx="2736304" cy="44653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556792"/>
            <a:ext cx="6777201" cy="4275837"/>
          </a:xfrm>
        </p:spPr>
        <p:style>
          <a:lnRef idx="2">
            <a:schemeClr val="accent5"/>
          </a:lnRef>
          <a:fillRef idx="1">
            <a:schemeClr val="lt1"/>
          </a:fillRef>
          <a:effectRef idx="0">
            <a:schemeClr val="accent5"/>
          </a:effectRef>
          <a:fontRef idx="minor">
            <a:schemeClr val="dk1"/>
          </a:fontRef>
        </p:style>
        <p:txBody>
          <a:bodyPr/>
          <a:lstStyle/>
          <a:p>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 bağlamda </a:t>
            </a:r>
            <a:r>
              <a:rPr lang="tr-TR" b="1" dirty="0" smtClean="0">
                <a:ln w="1905"/>
                <a:solidFill>
                  <a:srgbClr val="FF0000"/>
                </a:solidFill>
                <a:effectLst>
                  <a:innerShdw blurRad="69850" dist="43180" dir="5400000">
                    <a:srgbClr val="000000">
                      <a:alpha val="65000"/>
                    </a:srgbClr>
                  </a:innerShdw>
                </a:effectLst>
              </a:rPr>
              <a:t>birlik ve beraberliği</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hayırlı ve güzel işlerde yarışmayı, </a:t>
            </a:r>
            <a:r>
              <a:rPr lang="tr-TR" b="1" dirty="0" smtClean="0">
                <a:ln w="1905"/>
                <a:solidFill>
                  <a:srgbClr val="FF0000"/>
                </a:solidFill>
                <a:effectLst>
                  <a:innerShdw blurRad="69850" dist="43180" dir="5400000">
                    <a:srgbClr val="000000">
                      <a:alpha val="65000"/>
                    </a:srgbClr>
                  </a:innerShdw>
                </a:effectLst>
              </a:rPr>
              <a:t>akrabalara iyilik yapmayı, </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yoksullara haklarını vermeyi, </a:t>
            </a:r>
            <a:r>
              <a:rPr lang="tr-TR" b="1" dirty="0" smtClean="0">
                <a:ln w="1905"/>
                <a:solidFill>
                  <a:srgbClr val="FF0000"/>
                </a:solidFill>
                <a:effectLst>
                  <a:innerShdw blurRad="69850" dist="43180" dir="5400000">
                    <a:srgbClr val="000000">
                      <a:alpha val="65000"/>
                    </a:srgbClr>
                  </a:innerShdw>
                </a:effectLst>
              </a:rPr>
              <a:t>iyiliği emredip kötülükten sakındırmayı, </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emanetlere riayet etmeyi, </a:t>
            </a:r>
            <a:r>
              <a:rPr lang="tr-TR" b="1" dirty="0" smtClean="0">
                <a:ln w="1905"/>
                <a:solidFill>
                  <a:srgbClr val="FF0000"/>
                </a:solidFill>
                <a:effectLst>
                  <a:innerShdw blurRad="69850" dist="43180" dir="5400000">
                    <a:srgbClr val="000000">
                      <a:alpha val="65000"/>
                    </a:srgbClr>
                  </a:innerShdw>
                </a:effectLst>
              </a:rPr>
              <a:t>komşularla iyi geçinmeyi</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adaletin gerçekleşmesini ve </a:t>
            </a:r>
            <a:r>
              <a:rPr lang="tr-TR" b="1" dirty="0" smtClean="0">
                <a:ln w="1905"/>
                <a:solidFill>
                  <a:srgbClr val="FF0000"/>
                </a:solidFill>
                <a:effectLst>
                  <a:innerShdw blurRad="69850" dist="43180" dir="5400000">
                    <a:srgbClr val="000000">
                      <a:alpha val="65000"/>
                    </a:srgbClr>
                  </a:innerShdw>
                </a:effectLst>
              </a:rPr>
              <a:t>yaptığımız her işi en iyi şekilde yapmayı </a:t>
            </a: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toplumsal ahlâkın temel dinamikleri olarak sunmaktadır.</a:t>
            </a:r>
            <a:endParaRPr lang="tr-T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5873</TotalTime>
  <Words>982</Words>
  <Application>Microsoft Office PowerPoint</Application>
  <PresentationFormat>Ekran Gösterisi (4:3)</PresentationFormat>
  <Paragraphs>94</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Austin</vt:lpstr>
      <vt:lpstr>BİRLİKTE YAŞAMA AHLAKI</vt:lpstr>
      <vt:lpstr>PowerPoint Sunusu</vt:lpstr>
      <vt:lpstr> BİSMİLLAHİRRAHMANİRRAHİM يَا اَيُّهَا النَّاسُ اِنَّا خَلَقْنَاكُمْ مِنْ ذَكَرٍ وَاُنْثٰى وَجَعَلْنَاكُمْ شُعُوبًا وَقَبَائِلَ لِتَعَارَفُوا اِنَّ اَكْرَمَكُمْ عِنْدَ اللّٰهِ اَتْقٰیكُمْ اِنَّ اللّٰهَ عَلٖيمٌ خَبٖيرٌ«  «Ey insanlar! Şüphe yok ki, biz sizi bir erkek ve bir dişiden yarattık ve birbirinizi tanımanız için sizi boylara ve kabilelere ayırdık. Allah katında en değerli olanınız, O'na karşı gelmekten en çok sakınanınızdır. Şüphesiz Allah hakkıyla bilendir, hakkıyla haberdar olandır.» (Hucurat suresi 13)</vt:lpstr>
      <vt:lpstr>PowerPoint Sunusu</vt:lpstr>
      <vt:lpstr>PowerPoint Sunusu</vt:lpstr>
      <vt:lpstr>PowerPoint Sunusu</vt:lpstr>
      <vt:lpstr>PowerPoint Sunusu</vt:lpstr>
      <vt:lpstr>KURAN-I KERİM BÜTÜN CANLILARA KARŞI SORUMLU OLDUĞUMUZU BİLDİRİR</vt:lpstr>
      <vt:lpstr>PowerPoint Sunusu</vt:lpstr>
      <vt:lpstr>PowerPoint Sunusu</vt:lpstr>
      <vt:lpstr>ZALİME YARDIM? </vt:lpstr>
      <vt:lpstr>PowerPoint Sunusu</vt:lpstr>
      <vt:lpstr>PowerPoint Sunusu</vt:lpstr>
      <vt:lpstr>PowerPoint Sunusu</vt:lpstr>
      <vt:lpstr>PowerPoint Sunusu</vt:lpstr>
      <vt:lpstr>PowerPoint Sunusu</vt:lpstr>
      <vt:lpstr>Zan, gıybet ve tecessüs haramdır.</vt:lpstr>
      <vt:lpstr>Irkçılık Yapmak haramdır.</vt:lpstr>
      <vt:lpstr>PowerPoint Sunusu</vt:lpstr>
      <vt:lpstr> MUHABBETİ ARTIRAN ŞEYLERE GELİNCE… 1-Hasta Ziyareti </vt:lpstr>
      <vt:lpstr>3-Selam Verme</vt:lpstr>
      <vt:lpstr>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BİRLİKTE YAŞAMA AHLAKI</dc:title>
  <dc:creator>lenovo</dc:creator>
  <cp:lastModifiedBy>hp-pc</cp:lastModifiedBy>
  <cp:revision>100</cp:revision>
  <dcterms:created xsi:type="dcterms:W3CDTF">2019-09-08T08:36:44Z</dcterms:created>
  <dcterms:modified xsi:type="dcterms:W3CDTF">2019-11-14T12:22:18Z</dcterms:modified>
</cp:coreProperties>
</file>